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7" r:id="rId5"/>
  </p:sldMasterIdLst>
  <p:notesMasterIdLst>
    <p:notesMasterId r:id="rId168"/>
  </p:notesMasterIdLst>
  <p:handoutMasterIdLst>
    <p:handoutMasterId r:id="rId169"/>
  </p:handoutMasterIdLst>
  <p:sldIdLst>
    <p:sldId id="2076138457" r:id="rId6"/>
    <p:sldId id="2076138431" r:id="rId7"/>
    <p:sldId id="2076138415" r:id="rId8"/>
    <p:sldId id="2076138447" r:id="rId9"/>
    <p:sldId id="2076138495" r:id="rId10"/>
    <p:sldId id="2076138599" r:id="rId11"/>
    <p:sldId id="2076138496" r:id="rId12"/>
    <p:sldId id="2076138466" r:id="rId13"/>
    <p:sldId id="2076138477" r:id="rId14"/>
    <p:sldId id="2076138478" r:id="rId15"/>
    <p:sldId id="2076138598" r:id="rId16"/>
    <p:sldId id="2076138600" r:id="rId17"/>
    <p:sldId id="2076138601" r:id="rId18"/>
    <p:sldId id="2076138446" r:id="rId19"/>
    <p:sldId id="2076138497" r:id="rId20"/>
    <p:sldId id="2076138498" r:id="rId21"/>
    <p:sldId id="2076138499" r:id="rId22"/>
    <p:sldId id="2076138501" r:id="rId23"/>
    <p:sldId id="2076138502" r:id="rId24"/>
    <p:sldId id="2076138503" r:id="rId25"/>
    <p:sldId id="2076138504" r:id="rId26"/>
    <p:sldId id="2076138505" r:id="rId27"/>
    <p:sldId id="2076138500" r:id="rId28"/>
    <p:sldId id="2076138506" r:id="rId29"/>
    <p:sldId id="2076138507" r:id="rId30"/>
    <p:sldId id="2076138508" r:id="rId31"/>
    <p:sldId id="2076138509" r:id="rId32"/>
    <p:sldId id="2076138510" r:id="rId33"/>
    <p:sldId id="2076138511" r:id="rId34"/>
    <p:sldId id="2076138512" r:id="rId35"/>
    <p:sldId id="2076138513" r:id="rId36"/>
    <p:sldId id="2076138514" r:id="rId37"/>
    <p:sldId id="2076138515" r:id="rId38"/>
    <p:sldId id="2076138516" r:id="rId39"/>
    <p:sldId id="2076138517" r:id="rId40"/>
    <p:sldId id="2076138518" r:id="rId41"/>
    <p:sldId id="2076138519" r:id="rId42"/>
    <p:sldId id="2076138520" r:id="rId43"/>
    <p:sldId id="2076138521" r:id="rId44"/>
    <p:sldId id="2076138522" r:id="rId45"/>
    <p:sldId id="2076138523" r:id="rId46"/>
    <p:sldId id="2076138524" r:id="rId47"/>
    <p:sldId id="2076138525" r:id="rId48"/>
    <p:sldId id="2076138526" r:id="rId49"/>
    <p:sldId id="2076138527" r:id="rId50"/>
    <p:sldId id="2076138528" r:id="rId51"/>
    <p:sldId id="2076138529" r:id="rId52"/>
    <p:sldId id="2076138530" r:id="rId53"/>
    <p:sldId id="2076138531" r:id="rId54"/>
    <p:sldId id="2076138532" r:id="rId55"/>
    <p:sldId id="2076138533" r:id="rId56"/>
    <p:sldId id="2076138534" r:id="rId57"/>
    <p:sldId id="2076138535" r:id="rId58"/>
    <p:sldId id="2076138536" r:id="rId59"/>
    <p:sldId id="2076138537" r:id="rId60"/>
    <p:sldId id="2076138538" r:id="rId61"/>
    <p:sldId id="2076138539" r:id="rId62"/>
    <p:sldId id="2076138540" r:id="rId63"/>
    <p:sldId id="2076138541" r:id="rId64"/>
    <p:sldId id="2076138542" r:id="rId65"/>
    <p:sldId id="2076138543" r:id="rId66"/>
    <p:sldId id="2076138545" r:id="rId67"/>
    <p:sldId id="2076138544" r:id="rId68"/>
    <p:sldId id="2076138546" r:id="rId69"/>
    <p:sldId id="2076138547" r:id="rId70"/>
    <p:sldId id="2076138549" r:id="rId71"/>
    <p:sldId id="2076138548" r:id="rId72"/>
    <p:sldId id="2076138550" r:id="rId73"/>
    <p:sldId id="2076138551" r:id="rId74"/>
    <p:sldId id="2076138552" r:id="rId75"/>
    <p:sldId id="2076138553" r:id="rId76"/>
    <p:sldId id="2076138554" r:id="rId77"/>
    <p:sldId id="2076138555" r:id="rId78"/>
    <p:sldId id="2076138556" r:id="rId79"/>
    <p:sldId id="2076138557" r:id="rId80"/>
    <p:sldId id="2076138443" r:id="rId81"/>
    <p:sldId id="2076138467" r:id="rId82"/>
    <p:sldId id="2076138339" r:id="rId83"/>
    <p:sldId id="2076138465" r:id="rId84"/>
    <p:sldId id="2076138468" r:id="rId85"/>
    <p:sldId id="2076138469" r:id="rId86"/>
    <p:sldId id="2076138470" r:id="rId87"/>
    <p:sldId id="2076138472" r:id="rId88"/>
    <p:sldId id="2076138473" r:id="rId89"/>
    <p:sldId id="2076138474" r:id="rId90"/>
    <p:sldId id="2076138475" r:id="rId91"/>
    <p:sldId id="2076138476" r:id="rId92"/>
    <p:sldId id="2076138479" r:id="rId93"/>
    <p:sldId id="2076138480" r:id="rId94"/>
    <p:sldId id="2076138481" r:id="rId95"/>
    <p:sldId id="2076138482" r:id="rId96"/>
    <p:sldId id="2076138483" r:id="rId97"/>
    <p:sldId id="2076138485" r:id="rId98"/>
    <p:sldId id="2076138484" r:id="rId99"/>
    <p:sldId id="2076138486" r:id="rId100"/>
    <p:sldId id="2076138487" r:id="rId101"/>
    <p:sldId id="2076138471" r:id="rId102"/>
    <p:sldId id="2076138488" r:id="rId103"/>
    <p:sldId id="2076138489" r:id="rId104"/>
    <p:sldId id="2076138490" r:id="rId105"/>
    <p:sldId id="2076138491" r:id="rId106"/>
    <p:sldId id="2076138492" r:id="rId107"/>
    <p:sldId id="2076138493" r:id="rId108"/>
    <p:sldId id="2076138494" r:id="rId109"/>
    <p:sldId id="2076138445" r:id="rId110"/>
    <p:sldId id="2076138558" r:id="rId111"/>
    <p:sldId id="2076138559" r:id="rId112"/>
    <p:sldId id="2076138560" r:id="rId113"/>
    <p:sldId id="2076138592" r:id="rId114"/>
    <p:sldId id="2076138570" r:id="rId115"/>
    <p:sldId id="2076138562" r:id="rId116"/>
    <p:sldId id="2076138593" r:id="rId117"/>
    <p:sldId id="2076138564" r:id="rId118"/>
    <p:sldId id="2076138595" r:id="rId119"/>
    <p:sldId id="2076138563" r:id="rId120"/>
    <p:sldId id="2076138596" r:id="rId121"/>
    <p:sldId id="2076138574" r:id="rId122"/>
    <p:sldId id="2076138575" r:id="rId123"/>
    <p:sldId id="2076138597" r:id="rId124"/>
    <p:sldId id="2076138571" r:id="rId125"/>
    <p:sldId id="2076138572" r:id="rId126"/>
    <p:sldId id="2076138576" r:id="rId127"/>
    <p:sldId id="2076138577" r:id="rId128"/>
    <p:sldId id="2076138589" r:id="rId129"/>
    <p:sldId id="2076138578" r:id="rId130"/>
    <p:sldId id="2076138580" r:id="rId131"/>
    <p:sldId id="2076138581" r:id="rId132"/>
    <p:sldId id="2076138583" r:id="rId133"/>
    <p:sldId id="2076138584" r:id="rId134"/>
    <p:sldId id="2076138582" r:id="rId135"/>
    <p:sldId id="2076138579" r:id="rId136"/>
    <p:sldId id="2076138590" r:id="rId137"/>
    <p:sldId id="2076138585" r:id="rId138"/>
    <p:sldId id="2076138586" r:id="rId139"/>
    <p:sldId id="2076138588" r:id="rId140"/>
    <p:sldId id="2076138587" r:id="rId141"/>
    <p:sldId id="2076138565" r:id="rId142"/>
    <p:sldId id="2076138566" r:id="rId143"/>
    <p:sldId id="2076138569" r:id="rId144"/>
    <p:sldId id="2076138568" r:id="rId145"/>
    <p:sldId id="2076138591" r:id="rId146"/>
    <p:sldId id="2076138573" r:id="rId147"/>
    <p:sldId id="2076138567" r:id="rId148"/>
    <p:sldId id="2076138561" r:id="rId149"/>
    <p:sldId id="2076138341" r:id="rId150"/>
    <p:sldId id="2076138343" r:id="rId151"/>
    <p:sldId id="2076138463" r:id="rId152"/>
    <p:sldId id="2076138365" r:id="rId153"/>
    <p:sldId id="2076138458" r:id="rId154"/>
    <p:sldId id="2076138419" r:id="rId155"/>
    <p:sldId id="2076138420" r:id="rId156"/>
    <p:sldId id="2076138422" r:id="rId157"/>
    <p:sldId id="2076138444" r:id="rId158"/>
    <p:sldId id="2076138442" r:id="rId159"/>
    <p:sldId id="2076138441" r:id="rId160"/>
    <p:sldId id="2076138440" r:id="rId161"/>
    <p:sldId id="2076138439" r:id="rId162"/>
    <p:sldId id="2076138438" r:id="rId163"/>
    <p:sldId id="2076138437" r:id="rId164"/>
    <p:sldId id="2076138436" r:id="rId165"/>
    <p:sldId id="2076138435" r:id="rId166"/>
    <p:sldId id="2076138434" r:id="rId16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31"/>
          </p14:sldIdLst>
        </p14:section>
        <p14:section name="Agenda Slides" id="{055AFA19-D1E1-8A4D-B3CD-4F468CD7A2AE}">
          <p14:sldIdLst/>
        </p14:section>
        <p14:section name="Quote Slides" id="{8EE70886-F4DB-2F40-8FB8-37E5FE2E7F63}">
          <p14:sldIdLst>
            <p14:sldId id="2076138415"/>
          </p14:sldIdLst>
        </p14:section>
        <p14:section name="Layouts" id="{8F59876D-C8D3-2D40-8540-E20264ECD2D1}">
          <p14:sldIdLst>
            <p14:sldId id="2076138447"/>
            <p14:sldId id="2076138495"/>
            <p14:sldId id="2076138599"/>
            <p14:sldId id="2076138496"/>
            <p14:sldId id="2076138466"/>
            <p14:sldId id="2076138477"/>
            <p14:sldId id="2076138478"/>
            <p14:sldId id="2076138598"/>
            <p14:sldId id="2076138600"/>
            <p14:sldId id="2076138601"/>
            <p14:sldId id="2076138446"/>
            <p14:sldId id="2076138497"/>
            <p14:sldId id="2076138498"/>
            <p14:sldId id="2076138499"/>
            <p14:sldId id="2076138501"/>
            <p14:sldId id="2076138502"/>
            <p14:sldId id="2076138503"/>
            <p14:sldId id="2076138504"/>
            <p14:sldId id="2076138505"/>
            <p14:sldId id="2076138500"/>
            <p14:sldId id="2076138506"/>
            <p14:sldId id="2076138507"/>
            <p14:sldId id="2076138508"/>
            <p14:sldId id="2076138509"/>
            <p14:sldId id="2076138510"/>
            <p14:sldId id="2076138511"/>
            <p14:sldId id="2076138512"/>
            <p14:sldId id="2076138513"/>
            <p14:sldId id="2076138514"/>
            <p14:sldId id="2076138515"/>
            <p14:sldId id="2076138516"/>
            <p14:sldId id="2076138517"/>
            <p14:sldId id="2076138518"/>
            <p14:sldId id="2076138519"/>
            <p14:sldId id="2076138520"/>
            <p14:sldId id="2076138521"/>
            <p14:sldId id="2076138522"/>
            <p14:sldId id="2076138523"/>
            <p14:sldId id="2076138524"/>
            <p14:sldId id="2076138525"/>
            <p14:sldId id="2076138526"/>
            <p14:sldId id="2076138527"/>
            <p14:sldId id="2076138528"/>
            <p14:sldId id="2076138529"/>
            <p14:sldId id="2076138530"/>
            <p14:sldId id="2076138531"/>
            <p14:sldId id="2076138532"/>
            <p14:sldId id="2076138533"/>
            <p14:sldId id="2076138534"/>
            <p14:sldId id="2076138535"/>
            <p14:sldId id="2076138536"/>
            <p14:sldId id="2076138537"/>
            <p14:sldId id="2076138538"/>
            <p14:sldId id="2076138539"/>
            <p14:sldId id="2076138540"/>
            <p14:sldId id="2076138541"/>
            <p14:sldId id="2076138542"/>
            <p14:sldId id="2076138543"/>
            <p14:sldId id="2076138545"/>
            <p14:sldId id="2076138544"/>
            <p14:sldId id="2076138546"/>
            <p14:sldId id="2076138547"/>
            <p14:sldId id="2076138549"/>
            <p14:sldId id="2076138548"/>
            <p14:sldId id="2076138550"/>
            <p14:sldId id="2076138551"/>
            <p14:sldId id="2076138552"/>
            <p14:sldId id="2076138553"/>
            <p14:sldId id="2076138554"/>
            <p14:sldId id="2076138555"/>
            <p14:sldId id="2076138556"/>
            <p14:sldId id="2076138557"/>
            <p14:sldId id="2076138443"/>
            <p14:sldId id="2076138467"/>
            <p14:sldId id="2076138339"/>
            <p14:sldId id="2076138465"/>
            <p14:sldId id="2076138468"/>
            <p14:sldId id="2076138469"/>
            <p14:sldId id="2076138470"/>
            <p14:sldId id="2076138472"/>
            <p14:sldId id="2076138473"/>
            <p14:sldId id="2076138474"/>
            <p14:sldId id="2076138475"/>
            <p14:sldId id="2076138476"/>
            <p14:sldId id="2076138479"/>
            <p14:sldId id="2076138480"/>
            <p14:sldId id="2076138481"/>
            <p14:sldId id="2076138482"/>
            <p14:sldId id="2076138483"/>
            <p14:sldId id="2076138485"/>
            <p14:sldId id="2076138484"/>
            <p14:sldId id="2076138486"/>
            <p14:sldId id="2076138487"/>
            <p14:sldId id="2076138471"/>
            <p14:sldId id="2076138488"/>
            <p14:sldId id="2076138489"/>
            <p14:sldId id="2076138490"/>
            <p14:sldId id="2076138491"/>
            <p14:sldId id="2076138492"/>
            <p14:sldId id="2076138493"/>
            <p14:sldId id="2076138494"/>
            <p14:sldId id="2076138445"/>
            <p14:sldId id="2076138558"/>
            <p14:sldId id="2076138559"/>
            <p14:sldId id="2076138560"/>
            <p14:sldId id="2076138592"/>
            <p14:sldId id="2076138570"/>
            <p14:sldId id="2076138562"/>
            <p14:sldId id="2076138593"/>
            <p14:sldId id="2076138564"/>
            <p14:sldId id="2076138595"/>
            <p14:sldId id="2076138563"/>
            <p14:sldId id="2076138596"/>
            <p14:sldId id="2076138574"/>
            <p14:sldId id="2076138575"/>
            <p14:sldId id="2076138597"/>
            <p14:sldId id="2076138571"/>
            <p14:sldId id="2076138572"/>
            <p14:sldId id="2076138576"/>
            <p14:sldId id="2076138577"/>
            <p14:sldId id="2076138589"/>
            <p14:sldId id="2076138578"/>
            <p14:sldId id="2076138580"/>
            <p14:sldId id="2076138581"/>
            <p14:sldId id="2076138583"/>
            <p14:sldId id="2076138584"/>
            <p14:sldId id="2076138582"/>
            <p14:sldId id="2076138579"/>
            <p14:sldId id="2076138590"/>
            <p14:sldId id="2076138585"/>
            <p14:sldId id="2076138586"/>
            <p14:sldId id="2076138588"/>
            <p14:sldId id="2076138587"/>
            <p14:sldId id="2076138565"/>
            <p14:sldId id="2076138566"/>
            <p14:sldId id="2076138569"/>
            <p14:sldId id="2076138568"/>
            <p14:sldId id="2076138591"/>
            <p14:sldId id="2076138573"/>
            <p14:sldId id="2076138567"/>
            <p14:sldId id="2076138561"/>
            <p14:sldId id="2076138341"/>
            <p14:sldId id="2076138343"/>
            <p14:sldId id="2076138463"/>
          </p14:sldIdLst>
        </p14:section>
        <p14:section name="More Photo Slides" id="{6EA33047-67DE-E544-B8BB-DED362DE3B9A}">
          <p14:sldIdLst/>
        </p14:section>
        <p14:section name="End Slides" id="{3416B164-ED24-6748-9066-0F67B8B820A2}">
          <p14:sldIdLst>
            <p14:sldId id="2076138365"/>
          </p14:sldIdLst>
        </p14:section>
        <p14:section name="Appendix" id="{E4FA3E3E-AC15-BE48-9542-7C82A78646F3}">
          <p14:sldIdLst>
            <p14:sldId id="2076138458"/>
            <p14:sldId id="2076138419"/>
            <p14:sldId id="2076138420"/>
            <p14:sldId id="2076138422"/>
            <p14:sldId id="2076138444"/>
            <p14:sldId id="2076138442"/>
            <p14:sldId id="2076138441"/>
            <p14:sldId id="2076138440"/>
            <p14:sldId id="2076138439"/>
            <p14:sldId id="2076138438"/>
            <p14:sldId id="2076138437"/>
            <p14:sldId id="2076138436"/>
            <p14:sldId id="2076138435"/>
            <p14:sldId id="2076138434"/>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80F"/>
    <a:srgbClr val="2F2F2F"/>
    <a:srgbClr val="FFFFFF"/>
    <a:srgbClr val="666666"/>
    <a:srgbClr val="000000"/>
    <a:srgbClr val="8661C5"/>
    <a:srgbClr val="D59DFF"/>
    <a:srgbClr val="50E6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1257D5-F165-4CB9-AD7F-616EFD452307}" v="118" dt="2021-11-15T02:19:05.8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6326" autoAdjust="0"/>
  </p:normalViewPr>
  <p:slideViewPr>
    <p:cSldViewPr snapToGrid="0">
      <p:cViewPr varScale="1">
        <p:scale>
          <a:sx n="98" d="100"/>
          <a:sy n="98" d="100"/>
        </p:scale>
        <p:origin x="58" y="2189"/>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commentAuthors" Target="commentAuthor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presProps" Target="presProps.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2"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tableStyles" Target="tableStyle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microsoft.com/office/2015/10/relationships/revisionInfo" Target="revisionInfo.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11/12/2021 2:27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11/12/2021 2:00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11/12/2021 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71677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11/12/2021 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148</a:t>
            </a:fld>
            <a:endParaRPr lang="en-US" dirty="0"/>
          </a:p>
        </p:txBody>
      </p:sp>
    </p:spTree>
    <p:extLst>
      <p:ext uri="{BB962C8B-B14F-4D97-AF65-F5344CB8AC3E}">
        <p14:creationId xmlns:p14="http://schemas.microsoft.com/office/powerpoint/2010/main" val="2192702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11/12/2021 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151</a:t>
            </a:fld>
            <a:endParaRPr lang="en-US" dirty="0"/>
          </a:p>
        </p:txBody>
      </p:sp>
    </p:spTree>
    <p:extLst>
      <p:ext uri="{BB962C8B-B14F-4D97-AF65-F5344CB8AC3E}">
        <p14:creationId xmlns:p14="http://schemas.microsoft.com/office/powerpoint/2010/main" val="444896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D383B-CB8A-46AF-B939-BB1A6323B3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6340FF-E95E-41C9-90E8-04FF74AA9D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C6A38-297D-4618-9D3A-4D6AB3EA1664}"/>
              </a:ext>
            </a:extLst>
          </p:cNvPr>
          <p:cNvSpPr>
            <a:spLocks noGrp="1"/>
          </p:cNvSpPr>
          <p:nvPr>
            <p:ph type="dt" sz="half" idx="10"/>
          </p:nvPr>
        </p:nvSpPr>
        <p:spPr/>
        <p:txBody>
          <a:bodyPr/>
          <a:lstStyle/>
          <a:p>
            <a:fld id="{10834A57-580B-406D-9E19-10612D8871EC}" type="datetimeFigureOut">
              <a:rPr lang="en-US" smtClean="0"/>
              <a:t>11/12/2021</a:t>
            </a:fld>
            <a:endParaRPr lang="en-US"/>
          </a:p>
        </p:txBody>
      </p:sp>
      <p:sp>
        <p:nvSpPr>
          <p:cNvPr id="5" name="Footer Placeholder 4">
            <a:extLst>
              <a:ext uri="{FF2B5EF4-FFF2-40B4-BE49-F238E27FC236}">
                <a16:creationId xmlns:a16="http://schemas.microsoft.com/office/drawing/2014/main" id="{FC7C8CA4-DF4E-4DE7-B379-A4965AC628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C81A9-0809-470B-A637-1740F9A093EA}"/>
              </a:ext>
            </a:extLst>
          </p:cNvPr>
          <p:cNvSpPr>
            <a:spLocks noGrp="1"/>
          </p:cNvSpPr>
          <p:nvPr>
            <p:ph type="sldNum" sz="quarter" idx="12"/>
          </p:nvPr>
        </p:nvSpPr>
        <p:spPr/>
        <p:txBody>
          <a:bodyPr/>
          <a:lstStyle/>
          <a:p>
            <a:fld id="{6C129F4C-E3AD-46E7-AC47-C799A3D6F3D4}" type="slidenum">
              <a:rPr lang="en-US" smtClean="0"/>
              <a:t>‹#›</a:t>
            </a:fld>
            <a:endParaRPr lang="en-US"/>
          </a:p>
        </p:txBody>
      </p:sp>
    </p:spTree>
    <p:extLst>
      <p:ext uri="{BB962C8B-B14F-4D97-AF65-F5344CB8AC3E}">
        <p14:creationId xmlns:p14="http://schemas.microsoft.com/office/powerpoint/2010/main" val="20543075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2629-265D-4BD1-BC28-A6073388E1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EE8BD4-AD7D-473D-8F4B-655EDC3ACA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BCEE35-6ECF-43FF-8BF6-4FB336A114C1}"/>
              </a:ext>
            </a:extLst>
          </p:cNvPr>
          <p:cNvSpPr>
            <a:spLocks noGrp="1"/>
          </p:cNvSpPr>
          <p:nvPr>
            <p:ph type="dt" sz="half" idx="10"/>
          </p:nvPr>
        </p:nvSpPr>
        <p:spPr/>
        <p:txBody>
          <a:bodyPr/>
          <a:lstStyle/>
          <a:p>
            <a:fld id="{10834A57-580B-406D-9E19-10612D8871EC}" type="datetimeFigureOut">
              <a:rPr lang="en-US" smtClean="0"/>
              <a:t>11/12/2021</a:t>
            </a:fld>
            <a:endParaRPr lang="en-US"/>
          </a:p>
        </p:txBody>
      </p:sp>
      <p:sp>
        <p:nvSpPr>
          <p:cNvPr id="5" name="Footer Placeholder 4">
            <a:extLst>
              <a:ext uri="{FF2B5EF4-FFF2-40B4-BE49-F238E27FC236}">
                <a16:creationId xmlns:a16="http://schemas.microsoft.com/office/drawing/2014/main" id="{9587CAB0-EB48-46BD-84FE-025E28DC8D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A07378-A54D-4F28-A591-73E2C518299D}"/>
              </a:ext>
            </a:extLst>
          </p:cNvPr>
          <p:cNvSpPr>
            <a:spLocks noGrp="1"/>
          </p:cNvSpPr>
          <p:nvPr>
            <p:ph type="sldNum" sz="quarter" idx="12"/>
          </p:nvPr>
        </p:nvSpPr>
        <p:spPr/>
        <p:txBody>
          <a:bodyPr/>
          <a:lstStyle/>
          <a:p>
            <a:fld id="{6C129F4C-E3AD-46E7-AC47-C799A3D6F3D4}" type="slidenum">
              <a:rPr lang="en-US" smtClean="0"/>
              <a:t>‹#›</a:t>
            </a:fld>
            <a:endParaRPr lang="en-US"/>
          </a:p>
        </p:txBody>
      </p:sp>
    </p:spTree>
    <p:extLst>
      <p:ext uri="{BB962C8B-B14F-4D97-AF65-F5344CB8AC3E}">
        <p14:creationId xmlns:p14="http://schemas.microsoft.com/office/powerpoint/2010/main" val="247792794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815D-9271-45BD-AACD-B9A29FB423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09E180-7A3B-4E95-808F-25D7A61BDB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F9D7D9-43CB-4F9B-9560-C5F81C44EB9A}"/>
              </a:ext>
            </a:extLst>
          </p:cNvPr>
          <p:cNvSpPr>
            <a:spLocks noGrp="1"/>
          </p:cNvSpPr>
          <p:nvPr>
            <p:ph type="dt" sz="half" idx="10"/>
          </p:nvPr>
        </p:nvSpPr>
        <p:spPr/>
        <p:txBody>
          <a:bodyPr/>
          <a:lstStyle/>
          <a:p>
            <a:fld id="{10834A57-580B-406D-9E19-10612D8871EC}" type="datetimeFigureOut">
              <a:rPr lang="en-US" smtClean="0"/>
              <a:t>11/12/2021</a:t>
            </a:fld>
            <a:endParaRPr lang="en-US"/>
          </a:p>
        </p:txBody>
      </p:sp>
      <p:sp>
        <p:nvSpPr>
          <p:cNvPr id="5" name="Footer Placeholder 4">
            <a:extLst>
              <a:ext uri="{FF2B5EF4-FFF2-40B4-BE49-F238E27FC236}">
                <a16:creationId xmlns:a16="http://schemas.microsoft.com/office/drawing/2014/main" id="{410567FC-5D89-4C2E-A193-4A78552C51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B93C4-B701-4E34-B5FE-D911DA598EB9}"/>
              </a:ext>
            </a:extLst>
          </p:cNvPr>
          <p:cNvSpPr>
            <a:spLocks noGrp="1"/>
          </p:cNvSpPr>
          <p:nvPr>
            <p:ph type="sldNum" sz="quarter" idx="12"/>
          </p:nvPr>
        </p:nvSpPr>
        <p:spPr/>
        <p:txBody>
          <a:bodyPr/>
          <a:lstStyle/>
          <a:p>
            <a:fld id="{6C129F4C-E3AD-46E7-AC47-C799A3D6F3D4}" type="slidenum">
              <a:rPr lang="en-US" smtClean="0"/>
              <a:t>‹#›</a:t>
            </a:fld>
            <a:endParaRPr lang="en-US"/>
          </a:p>
        </p:txBody>
      </p:sp>
    </p:spTree>
    <p:extLst>
      <p:ext uri="{BB962C8B-B14F-4D97-AF65-F5344CB8AC3E}">
        <p14:creationId xmlns:p14="http://schemas.microsoft.com/office/powerpoint/2010/main" val="23513532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665C6-1B0E-463E-B92F-CD2D96AB0E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A403E5-A334-485B-A38D-0B33B6F309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9B834B-4227-4536-87D3-278865F03C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C644A8-C5A0-4B49-9659-38B8BB335BB4}"/>
              </a:ext>
            </a:extLst>
          </p:cNvPr>
          <p:cNvSpPr>
            <a:spLocks noGrp="1"/>
          </p:cNvSpPr>
          <p:nvPr>
            <p:ph type="dt" sz="half" idx="10"/>
          </p:nvPr>
        </p:nvSpPr>
        <p:spPr/>
        <p:txBody>
          <a:bodyPr/>
          <a:lstStyle/>
          <a:p>
            <a:fld id="{10834A57-580B-406D-9E19-10612D8871EC}" type="datetimeFigureOut">
              <a:rPr lang="en-US" smtClean="0"/>
              <a:t>11/12/2021</a:t>
            </a:fld>
            <a:endParaRPr lang="en-US"/>
          </a:p>
        </p:txBody>
      </p:sp>
      <p:sp>
        <p:nvSpPr>
          <p:cNvPr id="6" name="Footer Placeholder 5">
            <a:extLst>
              <a:ext uri="{FF2B5EF4-FFF2-40B4-BE49-F238E27FC236}">
                <a16:creationId xmlns:a16="http://schemas.microsoft.com/office/drawing/2014/main" id="{258EE1B6-DC53-4D42-B598-481C9F324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18CCA6-E909-47D7-82F3-A271305B48CB}"/>
              </a:ext>
            </a:extLst>
          </p:cNvPr>
          <p:cNvSpPr>
            <a:spLocks noGrp="1"/>
          </p:cNvSpPr>
          <p:nvPr>
            <p:ph type="sldNum" sz="quarter" idx="12"/>
          </p:nvPr>
        </p:nvSpPr>
        <p:spPr/>
        <p:txBody>
          <a:bodyPr/>
          <a:lstStyle/>
          <a:p>
            <a:fld id="{6C129F4C-E3AD-46E7-AC47-C799A3D6F3D4}" type="slidenum">
              <a:rPr lang="en-US" smtClean="0"/>
              <a:t>‹#›</a:t>
            </a:fld>
            <a:endParaRPr lang="en-US"/>
          </a:p>
        </p:txBody>
      </p:sp>
    </p:spTree>
    <p:extLst>
      <p:ext uri="{BB962C8B-B14F-4D97-AF65-F5344CB8AC3E}">
        <p14:creationId xmlns:p14="http://schemas.microsoft.com/office/powerpoint/2010/main" val="209646887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12D9-C6F2-40A8-A0D1-FFA1DADF0D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353266-7398-4989-9808-AAD5220D97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709AE4-8DF7-424A-8E91-EDD15A9E1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0FFBEB-ECC0-4BA5-923B-721F7208B2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38DFCB-5B2D-4481-9487-D23EF0A4B4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5F1CEA-E77C-4B68-A2F1-2526DF127311}"/>
              </a:ext>
            </a:extLst>
          </p:cNvPr>
          <p:cNvSpPr>
            <a:spLocks noGrp="1"/>
          </p:cNvSpPr>
          <p:nvPr>
            <p:ph type="dt" sz="half" idx="10"/>
          </p:nvPr>
        </p:nvSpPr>
        <p:spPr/>
        <p:txBody>
          <a:bodyPr/>
          <a:lstStyle/>
          <a:p>
            <a:fld id="{10834A57-580B-406D-9E19-10612D8871EC}" type="datetimeFigureOut">
              <a:rPr lang="en-US" smtClean="0"/>
              <a:t>11/12/2021</a:t>
            </a:fld>
            <a:endParaRPr lang="en-US"/>
          </a:p>
        </p:txBody>
      </p:sp>
      <p:sp>
        <p:nvSpPr>
          <p:cNvPr id="8" name="Footer Placeholder 7">
            <a:extLst>
              <a:ext uri="{FF2B5EF4-FFF2-40B4-BE49-F238E27FC236}">
                <a16:creationId xmlns:a16="http://schemas.microsoft.com/office/drawing/2014/main" id="{885C729D-E42B-4B54-B826-69C1D5C2E5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B282F7-80D6-4E5B-AE63-EC404C2878FA}"/>
              </a:ext>
            </a:extLst>
          </p:cNvPr>
          <p:cNvSpPr>
            <a:spLocks noGrp="1"/>
          </p:cNvSpPr>
          <p:nvPr>
            <p:ph type="sldNum" sz="quarter" idx="12"/>
          </p:nvPr>
        </p:nvSpPr>
        <p:spPr/>
        <p:txBody>
          <a:bodyPr/>
          <a:lstStyle/>
          <a:p>
            <a:fld id="{6C129F4C-E3AD-46E7-AC47-C799A3D6F3D4}" type="slidenum">
              <a:rPr lang="en-US" smtClean="0"/>
              <a:t>‹#›</a:t>
            </a:fld>
            <a:endParaRPr lang="en-US"/>
          </a:p>
        </p:txBody>
      </p:sp>
    </p:spTree>
    <p:extLst>
      <p:ext uri="{BB962C8B-B14F-4D97-AF65-F5344CB8AC3E}">
        <p14:creationId xmlns:p14="http://schemas.microsoft.com/office/powerpoint/2010/main" val="2587311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F606-69A9-42A0-831B-36188D697E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0612ED-A2C8-4C9C-B1EB-E51A4130D683}"/>
              </a:ext>
            </a:extLst>
          </p:cNvPr>
          <p:cNvSpPr>
            <a:spLocks noGrp="1"/>
          </p:cNvSpPr>
          <p:nvPr>
            <p:ph type="dt" sz="half" idx="10"/>
          </p:nvPr>
        </p:nvSpPr>
        <p:spPr/>
        <p:txBody>
          <a:bodyPr/>
          <a:lstStyle/>
          <a:p>
            <a:fld id="{10834A57-580B-406D-9E19-10612D8871EC}" type="datetimeFigureOut">
              <a:rPr lang="en-US" smtClean="0"/>
              <a:t>11/12/2021</a:t>
            </a:fld>
            <a:endParaRPr lang="en-US"/>
          </a:p>
        </p:txBody>
      </p:sp>
      <p:sp>
        <p:nvSpPr>
          <p:cNvPr id="4" name="Footer Placeholder 3">
            <a:extLst>
              <a:ext uri="{FF2B5EF4-FFF2-40B4-BE49-F238E27FC236}">
                <a16:creationId xmlns:a16="http://schemas.microsoft.com/office/drawing/2014/main" id="{D71FE902-E387-4CEC-9B2A-12E1634B7C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24F950-3DBE-41D5-9F6B-6EB543B417F8}"/>
              </a:ext>
            </a:extLst>
          </p:cNvPr>
          <p:cNvSpPr>
            <a:spLocks noGrp="1"/>
          </p:cNvSpPr>
          <p:nvPr>
            <p:ph type="sldNum" sz="quarter" idx="12"/>
          </p:nvPr>
        </p:nvSpPr>
        <p:spPr/>
        <p:txBody>
          <a:bodyPr/>
          <a:lstStyle/>
          <a:p>
            <a:fld id="{6C129F4C-E3AD-46E7-AC47-C799A3D6F3D4}" type="slidenum">
              <a:rPr lang="en-US" smtClean="0"/>
              <a:t>‹#›</a:t>
            </a:fld>
            <a:endParaRPr lang="en-US"/>
          </a:p>
        </p:txBody>
      </p:sp>
    </p:spTree>
    <p:extLst>
      <p:ext uri="{BB962C8B-B14F-4D97-AF65-F5344CB8AC3E}">
        <p14:creationId xmlns:p14="http://schemas.microsoft.com/office/powerpoint/2010/main" val="168634076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E12668-98C7-4830-9ADC-D8B9781F6F85}"/>
              </a:ext>
            </a:extLst>
          </p:cNvPr>
          <p:cNvSpPr>
            <a:spLocks noGrp="1"/>
          </p:cNvSpPr>
          <p:nvPr>
            <p:ph type="dt" sz="half" idx="10"/>
          </p:nvPr>
        </p:nvSpPr>
        <p:spPr/>
        <p:txBody>
          <a:bodyPr/>
          <a:lstStyle/>
          <a:p>
            <a:fld id="{10834A57-580B-406D-9E19-10612D8871EC}" type="datetimeFigureOut">
              <a:rPr lang="en-US" smtClean="0"/>
              <a:t>11/12/2021</a:t>
            </a:fld>
            <a:endParaRPr lang="en-US"/>
          </a:p>
        </p:txBody>
      </p:sp>
      <p:sp>
        <p:nvSpPr>
          <p:cNvPr id="3" name="Footer Placeholder 2">
            <a:extLst>
              <a:ext uri="{FF2B5EF4-FFF2-40B4-BE49-F238E27FC236}">
                <a16:creationId xmlns:a16="http://schemas.microsoft.com/office/drawing/2014/main" id="{D29F9E12-B66C-4E77-88EC-201BD92896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82240A-DBD4-4082-AF83-38D6833A377D}"/>
              </a:ext>
            </a:extLst>
          </p:cNvPr>
          <p:cNvSpPr>
            <a:spLocks noGrp="1"/>
          </p:cNvSpPr>
          <p:nvPr>
            <p:ph type="sldNum" sz="quarter" idx="12"/>
          </p:nvPr>
        </p:nvSpPr>
        <p:spPr/>
        <p:txBody>
          <a:bodyPr/>
          <a:lstStyle/>
          <a:p>
            <a:fld id="{6C129F4C-E3AD-46E7-AC47-C799A3D6F3D4}" type="slidenum">
              <a:rPr lang="en-US" smtClean="0"/>
              <a:t>‹#›</a:t>
            </a:fld>
            <a:endParaRPr lang="en-US"/>
          </a:p>
        </p:txBody>
      </p:sp>
    </p:spTree>
    <p:extLst>
      <p:ext uri="{BB962C8B-B14F-4D97-AF65-F5344CB8AC3E}">
        <p14:creationId xmlns:p14="http://schemas.microsoft.com/office/powerpoint/2010/main" val="36229659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FE2B-1002-42B9-9159-697C9DC373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DA3669-64DB-4A40-9564-A81F610B98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47BB17-2503-4123-A1EE-8524392E4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9E9486-9C76-43CD-B159-D032B4642F5B}"/>
              </a:ext>
            </a:extLst>
          </p:cNvPr>
          <p:cNvSpPr>
            <a:spLocks noGrp="1"/>
          </p:cNvSpPr>
          <p:nvPr>
            <p:ph type="dt" sz="half" idx="10"/>
          </p:nvPr>
        </p:nvSpPr>
        <p:spPr/>
        <p:txBody>
          <a:bodyPr/>
          <a:lstStyle/>
          <a:p>
            <a:fld id="{10834A57-580B-406D-9E19-10612D8871EC}" type="datetimeFigureOut">
              <a:rPr lang="en-US" smtClean="0"/>
              <a:t>11/12/2021</a:t>
            </a:fld>
            <a:endParaRPr lang="en-US"/>
          </a:p>
        </p:txBody>
      </p:sp>
      <p:sp>
        <p:nvSpPr>
          <p:cNvPr id="6" name="Footer Placeholder 5">
            <a:extLst>
              <a:ext uri="{FF2B5EF4-FFF2-40B4-BE49-F238E27FC236}">
                <a16:creationId xmlns:a16="http://schemas.microsoft.com/office/drawing/2014/main" id="{3615B1F1-52DC-4F0E-8B59-F8DB1AC395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D3C156-8E7C-43D9-BB9F-461CE2945B1A}"/>
              </a:ext>
            </a:extLst>
          </p:cNvPr>
          <p:cNvSpPr>
            <a:spLocks noGrp="1"/>
          </p:cNvSpPr>
          <p:nvPr>
            <p:ph type="sldNum" sz="quarter" idx="12"/>
          </p:nvPr>
        </p:nvSpPr>
        <p:spPr/>
        <p:txBody>
          <a:bodyPr/>
          <a:lstStyle/>
          <a:p>
            <a:fld id="{6C129F4C-E3AD-46E7-AC47-C799A3D6F3D4}" type="slidenum">
              <a:rPr lang="en-US" smtClean="0"/>
              <a:t>‹#›</a:t>
            </a:fld>
            <a:endParaRPr lang="en-US"/>
          </a:p>
        </p:txBody>
      </p:sp>
    </p:spTree>
    <p:extLst>
      <p:ext uri="{BB962C8B-B14F-4D97-AF65-F5344CB8AC3E}">
        <p14:creationId xmlns:p14="http://schemas.microsoft.com/office/powerpoint/2010/main" val="134093780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58151-972B-4E7E-9758-DCD8D68483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E791E1-5803-4D7D-950D-45E2D64A7E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872079-6664-44A9-9EF3-FAD5ECA5CE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46A20F-26FC-44AB-95E6-7BDCD86EDCD1}"/>
              </a:ext>
            </a:extLst>
          </p:cNvPr>
          <p:cNvSpPr>
            <a:spLocks noGrp="1"/>
          </p:cNvSpPr>
          <p:nvPr>
            <p:ph type="dt" sz="half" idx="10"/>
          </p:nvPr>
        </p:nvSpPr>
        <p:spPr/>
        <p:txBody>
          <a:bodyPr/>
          <a:lstStyle/>
          <a:p>
            <a:fld id="{10834A57-580B-406D-9E19-10612D8871EC}" type="datetimeFigureOut">
              <a:rPr lang="en-US" smtClean="0"/>
              <a:t>11/12/2021</a:t>
            </a:fld>
            <a:endParaRPr lang="en-US"/>
          </a:p>
        </p:txBody>
      </p:sp>
      <p:sp>
        <p:nvSpPr>
          <p:cNvPr id="6" name="Footer Placeholder 5">
            <a:extLst>
              <a:ext uri="{FF2B5EF4-FFF2-40B4-BE49-F238E27FC236}">
                <a16:creationId xmlns:a16="http://schemas.microsoft.com/office/drawing/2014/main" id="{0522660C-634F-4326-841A-519467C6CF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C67461-4575-4452-990B-BA7B917EEE2C}"/>
              </a:ext>
            </a:extLst>
          </p:cNvPr>
          <p:cNvSpPr>
            <a:spLocks noGrp="1"/>
          </p:cNvSpPr>
          <p:nvPr>
            <p:ph type="sldNum" sz="quarter" idx="12"/>
          </p:nvPr>
        </p:nvSpPr>
        <p:spPr/>
        <p:txBody>
          <a:bodyPr/>
          <a:lstStyle/>
          <a:p>
            <a:fld id="{6C129F4C-E3AD-46E7-AC47-C799A3D6F3D4}" type="slidenum">
              <a:rPr lang="en-US" smtClean="0"/>
              <a:t>‹#›</a:t>
            </a:fld>
            <a:endParaRPr lang="en-US"/>
          </a:p>
        </p:txBody>
      </p:sp>
    </p:spTree>
    <p:extLst>
      <p:ext uri="{BB962C8B-B14F-4D97-AF65-F5344CB8AC3E}">
        <p14:creationId xmlns:p14="http://schemas.microsoft.com/office/powerpoint/2010/main" val="206333361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8B482-4404-4532-B755-923D26A5B6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024431-7820-4CB0-A314-FEED58E775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BDEE22-8961-4689-AF0B-0952DB70277B}"/>
              </a:ext>
            </a:extLst>
          </p:cNvPr>
          <p:cNvSpPr>
            <a:spLocks noGrp="1"/>
          </p:cNvSpPr>
          <p:nvPr>
            <p:ph type="dt" sz="half" idx="10"/>
          </p:nvPr>
        </p:nvSpPr>
        <p:spPr/>
        <p:txBody>
          <a:bodyPr/>
          <a:lstStyle/>
          <a:p>
            <a:fld id="{10834A57-580B-406D-9E19-10612D8871EC}" type="datetimeFigureOut">
              <a:rPr lang="en-US" smtClean="0"/>
              <a:t>11/12/2021</a:t>
            </a:fld>
            <a:endParaRPr lang="en-US"/>
          </a:p>
        </p:txBody>
      </p:sp>
      <p:sp>
        <p:nvSpPr>
          <p:cNvPr id="5" name="Footer Placeholder 4">
            <a:extLst>
              <a:ext uri="{FF2B5EF4-FFF2-40B4-BE49-F238E27FC236}">
                <a16:creationId xmlns:a16="http://schemas.microsoft.com/office/drawing/2014/main" id="{2D1E88E2-48D3-498E-B207-CF71321436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529B4E-CF75-4199-92D7-08DE7BEC32DA}"/>
              </a:ext>
            </a:extLst>
          </p:cNvPr>
          <p:cNvSpPr>
            <a:spLocks noGrp="1"/>
          </p:cNvSpPr>
          <p:nvPr>
            <p:ph type="sldNum" sz="quarter" idx="12"/>
          </p:nvPr>
        </p:nvSpPr>
        <p:spPr/>
        <p:txBody>
          <a:bodyPr/>
          <a:lstStyle/>
          <a:p>
            <a:fld id="{6C129F4C-E3AD-46E7-AC47-C799A3D6F3D4}" type="slidenum">
              <a:rPr lang="en-US" smtClean="0"/>
              <a:t>‹#›</a:t>
            </a:fld>
            <a:endParaRPr lang="en-US"/>
          </a:p>
        </p:txBody>
      </p:sp>
    </p:spTree>
    <p:extLst>
      <p:ext uri="{BB962C8B-B14F-4D97-AF65-F5344CB8AC3E}">
        <p14:creationId xmlns:p14="http://schemas.microsoft.com/office/powerpoint/2010/main" val="235403128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B08C88-8D5C-400F-9C27-087FC3F40B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F2650E-6914-4E04-B8C0-CCAC9E2AE1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5FFE15-98D5-45E4-A5E6-9794BE38BA58}"/>
              </a:ext>
            </a:extLst>
          </p:cNvPr>
          <p:cNvSpPr>
            <a:spLocks noGrp="1"/>
          </p:cNvSpPr>
          <p:nvPr>
            <p:ph type="dt" sz="half" idx="10"/>
          </p:nvPr>
        </p:nvSpPr>
        <p:spPr/>
        <p:txBody>
          <a:bodyPr/>
          <a:lstStyle/>
          <a:p>
            <a:fld id="{10834A57-580B-406D-9E19-10612D8871EC}" type="datetimeFigureOut">
              <a:rPr lang="en-US" smtClean="0"/>
              <a:t>11/12/2021</a:t>
            </a:fld>
            <a:endParaRPr lang="en-US"/>
          </a:p>
        </p:txBody>
      </p:sp>
      <p:sp>
        <p:nvSpPr>
          <p:cNvPr id="5" name="Footer Placeholder 4">
            <a:extLst>
              <a:ext uri="{FF2B5EF4-FFF2-40B4-BE49-F238E27FC236}">
                <a16:creationId xmlns:a16="http://schemas.microsoft.com/office/drawing/2014/main" id="{3DD789DC-7A6B-43C6-8DA1-964CD92F5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84D0D4-956C-4EA9-A478-EEB948853238}"/>
              </a:ext>
            </a:extLst>
          </p:cNvPr>
          <p:cNvSpPr>
            <a:spLocks noGrp="1"/>
          </p:cNvSpPr>
          <p:nvPr>
            <p:ph type="sldNum" sz="quarter" idx="12"/>
          </p:nvPr>
        </p:nvSpPr>
        <p:spPr/>
        <p:txBody>
          <a:bodyPr/>
          <a:lstStyle/>
          <a:p>
            <a:fld id="{6C129F4C-E3AD-46E7-AC47-C799A3D6F3D4}" type="slidenum">
              <a:rPr lang="en-US" smtClean="0"/>
              <a:t>‹#›</a:t>
            </a:fld>
            <a:endParaRPr lang="en-US"/>
          </a:p>
        </p:txBody>
      </p:sp>
    </p:spTree>
    <p:extLst>
      <p:ext uri="{BB962C8B-B14F-4D97-AF65-F5344CB8AC3E}">
        <p14:creationId xmlns:p14="http://schemas.microsoft.com/office/powerpoint/2010/main" val="3049684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0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6</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023681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theme" Target="../theme/theme2.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409" r:id="rId95"/>
    <p:sldLayoutId id="2147485137" r:id="rId96"/>
    <p:sldLayoutId id="2147485138" r:id="rId97"/>
    <p:sldLayoutId id="2147485139" r:id="rId98"/>
    <p:sldLayoutId id="2147485140" r:id="rId99"/>
    <p:sldLayoutId id="2147485141" r:id="rId100"/>
    <p:sldLayoutId id="2147485142" r:id="rId101"/>
    <p:sldLayoutId id="2147484249" r:id="rId102"/>
    <p:sldLayoutId id="2147484640" r:id="rId103"/>
    <p:sldLayoutId id="2147485288" r:id="rId104"/>
    <p:sldLayoutId id="2147485290" r:id="rId105"/>
    <p:sldLayoutId id="2147485289" r:id="rId106"/>
    <p:sldLayoutId id="2147485291" r:id="rId107"/>
    <p:sldLayoutId id="2147484584" r:id="rId108"/>
    <p:sldLayoutId id="2147484583" r:id="rId109"/>
    <p:sldLayoutId id="2147484671" r:id="rId110"/>
    <p:sldLayoutId id="2147484673" r:id="rId111"/>
    <p:sldLayoutId id="2147485391" r:id="rId112"/>
    <p:sldLayoutId id="2147484299" r:id="rId113"/>
    <p:sldLayoutId id="2147484263"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EC4D74-E0A1-45C2-ACEE-155A8A7097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8BE5B5-023F-4870-92BE-0CAB1917B9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A7F905-4687-4F5E-9BF0-9FFD284167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834A57-580B-406D-9E19-10612D8871EC}" type="datetimeFigureOut">
              <a:rPr lang="en-US" smtClean="0"/>
              <a:t>11/12/2021</a:t>
            </a:fld>
            <a:endParaRPr lang="en-US"/>
          </a:p>
        </p:txBody>
      </p:sp>
      <p:sp>
        <p:nvSpPr>
          <p:cNvPr id="5" name="Footer Placeholder 4">
            <a:extLst>
              <a:ext uri="{FF2B5EF4-FFF2-40B4-BE49-F238E27FC236}">
                <a16:creationId xmlns:a16="http://schemas.microsoft.com/office/drawing/2014/main" id="{8DD6108B-5E04-451B-930E-4BD47F4DF6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5E5EE5-562C-43A9-AD20-68A9F13C04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129F4C-E3AD-46E7-AC47-C799A3D6F3D4}" type="slidenum">
              <a:rPr lang="en-US" smtClean="0"/>
              <a:t>‹#›</a:t>
            </a:fld>
            <a:endParaRPr lang="en-US"/>
          </a:p>
        </p:txBody>
      </p:sp>
    </p:spTree>
    <p:extLst>
      <p:ext uri="{BB962C8B-B14F-4D97-AF65-F5344CB8AC3E}">
        <p14:creationId xmlns:p14="http://schemas.microsoft.com/office/powerpoint/2010/main" val="3488992576"/>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1.xml.rels><?xml version="1.0" encoding="UTF-8" standalone="yes"?>
<Relationships xmlns="http://schemas.openxmlformats.org/package/2006/relationships"><Relationship Id="rId2" Type="http://schemas.openxmlformats.org/officeDocument/2006/relationships/hyperlink" Target="https://docs.microsoft.com/en-us/aspnet/core/grpc/diagnostics?view=aspnetcore-5.0#grpc-client-logging" TargetMode="External"/><Relationship Id="rId1" Type="http://schemas.openxmlformats.org/officeDocument/2006/relationships/slideLayout" Target="../slideLayouts/slideLayout28.xml"/></Relationships>
</file>

<file path=ppt/slides/_rels/slide102.xml.rels><?xml version="1.0" encoding="UTF-8" standalone="yes"?>
<Relationships xmlns="http://schemas.openxmlformats.org/package/2006/relationships"><Relationship Id="rId3" Type="http://schemas.openxmlformats.org/officeDocument/2006/relationships/hyperlink" Target="https://docs.microsoft.com/en-us/aspnet/core/grpc/retries?view=aspnetcore-5.0" TargetMode="External"/><Relationship Id="rId2" Type="http://schemas.openxmlformats.org/officeDocument/2006/relationships/hyperlink" Target="https://docs.microsoft.com/en-us/dotnet/api/system.operationcanceledexception" TargetMode="External"/><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8.xml"/></Relationships>
</file>

<file path=ppt/slides/_rels/slide1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1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8.xml"/></Relationships>
</file>

<file path=ppt/slides/_rels/slide1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1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8.xml"/></Relationships>
</file>

<file path=ppt/slides/_rels/slide1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8.xml"/></Relationships>
</file>

<file path=ppt/slides/_rels/slide1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8.xml"/></Relationships>
</file>

<file path=ppt/slides/_rels/slide1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8.xml"/></Relationships>
</file>

<file path=ppt/slides/_rels/slide122.xml.rels><?xml version="1.0" encoding="UTF-8" standalone="yes"?>
<Relationships xmlns="http://schemas.openxmlformats.org/package/2006/relationships"><Relationship Id="rId2" Type="http://schemas.openxmlformats.org/officeDocument/2006/relationships/hyperlink" Target="https://kafka.apache.org/documentation/#producerconfigs" TargetMode="External"/><Relationship Id="rId1" Type="http://schemas.openxmlformats.org/officeDocument/2006/relationships/slideLayout" Target="../slideLayouts/slideLayout2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8.xml"/></Relationships>
</file>

<file path=ppt/slides/_rels/slide1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7.xml"/></Relationships>
</file>

<file path=ppt/slides/_rels/slide1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8.xml"/></Relationships>
</file>

<file path=ppt/slides/_rels/slide1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8.xml"/></Relationships>
</file>

<file path=ppt/slides/_rels/slide1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0.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8" Type="http://schemas.openxmlformats.org/officeDocument/2006/relationships/hyperlink" Target="https://microsoft.sharepoint.com/teams/BrandCentral/Pages/Expression-Presentations.aspx" TargetMode="External"/><Relationship Id="rId3" Type="http://schemas.openxmlformats.org/officeDocument/2006/relationships/hyperlink" Target="https://microsoft.sharepoint.com/teams/BrandCentral/Search/Pages/BCTemplatesResults.aspx?k=PowerPoint" TargetMode="External"/><Relationship Id="rId7" Type="http://schemas.openxmlformats.org/officeDocument/2006/relationships/hyperlink" Target="https://microsoft.sharepoint.com/teams/BrandCentral/Pages/Bundles/PPT_template_starter.aspx" TargetMode="External"/><Relationship Id="rId2" Type="http://schemas.openxmlformats.org/officeDocument/2006/relationships/hyperlink" Target="https://microsoft.sharepoint.com/teams/BrandCentral/Pages/Templates.aspx" TargetMode="External"/><Relationship Id="rId1" Type="http://schemas.openxmlformats.org/officeDocument/2006/relationships/slideLayout" Target="../slideLayouts/slideLayout73.xml"/><Relationship Id="rId6" Type="http://schemas.openxmlformats.org/officeDocument/2006/relationships/hyperlink" Target="https://aka.ms/microsoftstory" TargetMode="External"/><Relationship Id="rId5" Type="http://schemas.openxmlformats.org/officeDocument/2006/relationships/hyperlink" Target="https://microsoft.sharepoint.com/sites/presentations" TargetMode="External"/><Relationship Id="rId4" Type="http://schemas.openxmlformats.org/officeDocument/2006/relationships/hyperlink" Target="https://microsoft.sharepoint.com/teams/BrandCentral/Pages/Bundles/Microsoft_event_presentation_template.aspx" TargetMode="External"/><Relationship Id="rId9" Type="http://schemas.openxmlformats.org/officeDocument/2006/relationships/hyperlink" Target="https://support.microsoft.com/en-us/office/make-your-powerpoint-presentations-accessible-to-people-with-disabilities-6f7772b2-2f33-4bd2-8ca7-dae3b2b3ef25?ctt=1&amp;correlationid=423bb540-1c5f-46da-ac26-8090863d3968&amp;ui=en-us&amp;rs=en-us&amp;ad=us" TargetMode="External"/></Relationships>
</file>

<file path=ppt/slides/_rels/slide15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8.xml"/></Relationships>
</file>

<file path=ppt/slides/_rels/slide15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48.xml"/></Relationships>
</file>

<file path=ppt/slides/_rels/slide15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48.xml"/></Relationships>
</file>

<file path=ppt/slides/_rels/slide15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48.xml"/></Relationships>
</file>

<file path=ppt/slides/_rels/slide15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48.xml"/></Relationships>
</file>

<file path=ppt/slides/_rels/slide15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48.xml"/></Relationships>
</file>

<file path=ppt/slides/_rels/slide159.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48.xml"/></Relationships>
</file>

<file path=ppt/slides/_rels/slide161.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48.xml"/></Relationships>
</file>

<file path=ppt/slides/_rels/slide16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hyperlink" Target="https://docs.microsoft.com/en-us/azure/architecture/best-practices/api-design#use-hateoas-to-enable-navigation-to-related-resources" TargetMode="Externa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architecture/antipatterns/extraneous-fetching/" TargetMode="External"/><Relationship Id="rId2" Type="http://schemas.openxmlformats.org/officeDocument/2006/relationships/hyperlink" Target="https://docs.microsoft.com/en-us/azure/architecture/antipatterns/chatty-io/" TargetMode="Externa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hyperlink" Target="https://tools.ietf.org/html/rfc5789" TargetMode="Externa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hyperlink" Target="https://tools.ietf.org/html/rfc7396" TargetMode="Externa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hyperlink" Target="https://tools.ietf.org/html/rfc6902" TargetMode="Externa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hyperlink" Target="https://docs.microsoft.com/en-us/azure/architecture/patterns/async-request-reply" TargetMode="Externa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2" Type="http://schemas.openxmlformats.org/officeDocument/2006/relationships/hyperlink" Target="https://www.openapis.org/" TargetMode="External"/><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2" Type="http://schemas.openxmlformats.org/officeDocument/2006/relationships/hyperlink" Target="https://docs.microsoft.com/en-us/azure/architecture/best-practices/api-implementation" TargetMode="External"/><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2" Type="http://schemas.openxmlformats.org/officeDocument/2006/relationships/hyperlink" Target="https://www.nuget.org/packages/Grpc.Tools/" TargetMode="Externa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8.xml"/></Relationships>
</file>

<file path=ppt/slides/_rels/slide80.xml.rels><?xml version="1.0" encoding="UTF-8" standalone="yes"?>
<Relationships xmlns="http://schemas.openxmlformats.org/package/2006/relationships"><Relationship Id="rId3" Type="http://schemas.openxmlformats.org/officeDocument/2006/relationships/hyperlink" Target="https://docs.microsoft.com/en-us/aspnet/core/grpc/aspnetcore?view=aspnetcore-5.0#configure-grpc" TargetMode="External"/><Relationship Id="rId2" Type="http://schemas.openxmlformats.org/officeDocument/2006/relationships/hyperlink" Target="https://www.nuget.org/packages/Grpc.AspNetCore" TargetMode="External"/><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2" Type="http://schemas.openxmlformats.org/officeDocument/2006/relationships/hyperlink" Target="https://docs.microsoft.com/en-us/aspnet/core/grpc/basics?view=aspnetcore-5.0" TargetMode="External"/><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2" Type="http://schemas.openxmlformats.org/officeDocument/2006/relationships/hyperlink" Target="https://docs.microsoft.com/en-us/dotnet/api/system.threading.cancellationtoken" TargetMode="External"/><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2" Type="http://schemas.openxmlformats.org/officeDocument/2006/relationships/hyperlink" Target="https://docs.microsoft.com/en-us/aspnet/core/grpc/basics?view=aspnetcore-5.0#generated-c-assets" TargetMode="External"/><Relationship Id="rId1" Type="http://schemas.openxmlformats.org/officeDocument/2006/relationships/slideLayout" Target="../slideLayouts/slideLayout28.xml"/></Relationships>
</file>

<file path=ppt/slides/_rels/slide98.xml.rels><?xml version="1.0" encoding="UTF-8" standalone="yes"?>
<Relationships xmlns="http://schemas.openxmlformats.org/package/2006/relationships"><Relationship Id="rId2" Type="http://schemas.openxmlformats.org/officeDocument/2006/relationships/hyperlink" Target="https://docs.microsoft.com/en-us/aspnet/core/grpc/configuration?view=aspnetcore-5.0#configure-client-options" TargetMode="External"/><Relationship Id="rId1" Type="http://schemas.openxmlformats.org/officeDocument/2006/relationships/slideLayout" Target="../slideLayouts/slideLayout28.xml"/></Relationships>
</file>

<file path=ppt/slides/_rels/slide99.xml.rels><?xml version="1.0" encoding="UTF-8" standalone="yes"?>
<Relationships xmlns="http://schemas.openxmlformats.org/package/2006/relationships"><Relationship Id="rId2" Type="http://schemas.openxmlformats.org/officeDocument/2006/relationships/hyperlink" Target="https://docs.microsoft.com/en-us/aspnet/core/grpc/migration?view=aspnetcore-5.0#grpc-interceptors-vs-middleware" TargetMode="Externa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2425541"/>
            <a:ext cx="4167887" cy="1107996"/>
          </a:xfrm>
        </p:spPr>
        <p:txBody>
          <a:bodyPr/>
          <a:lstStyle/>
          <a:p>
            <a:r>
              <a:rPr lang="en-US" dirty="0"/>
              <a:t>Web APIs, </a:t>
            </a:r>
            <a:r>
              <a:rPr lang="en-US" dirty="0" err="1"/>
              <a:t>gRPC</a:t>
            </a:r>
            <a:r>
              <a:rPr lang="en-US" dirty="0"/>
              <a:t> and Kafka on </a:t>
            </a:r>
            <a:r>
              <a:rPr lang="en-US" dirty="0" err="1"/>
              <a:t>.Net</a:t>
            </a:r>
            <a:endParaRPr lang="en-US"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Tim Oleson</a:t>
            </a:r>
          </a:p>
        </p:txBody>
      </p:sp>
      <p:pic>
        <p:nvPicPr>
          <p:cNvPr id="6" name="Picture Placeholder 5" descr="Three students collaborating around a Surface laptop.">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rotWithShape="1">
          <a:blip r:embed="rId2"/>
          <a:srcRect l="25454" r="8012"/>
          <a:stretch/>
        </p:blipFill>
        <p:spPr>
          <a:xfrm>
            <a:off x="5326063" y="0"/>
            <a:ext cx="6865937" cy="6858000"/>
          </a:xfrm>
        </p:spPr>
      </p:pic>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970288B8-797F-4BC6-B0D7-577B1917D414}"/>
              </a:ext>
            </a:extLst>
          </p:cNvPr>
          <p:cNvPicPr>
            <a:picLocks noGrp="1" noChangeAspect="1"/>
          </p:cNvPicPr>
          <p:nvPr>
            <p:ph sz="quarter" idx="10"/>
          </p:nvPr>
        </p:nvPicPr>
        <p:blipFill>
          <a:blip r:embed="rId2"/>
          <a:stretch>
            <a:fillRect/>
          </a:stretch>
        </p:blipFill>
        <p:spPr>
          <a:xfrm>
            <a:off x="7084335" y="1430836"/>
            <a:ext cx="4623407" cy="4833938"/>
          </a:xfrm>
        </p:spPr>
      </p:pic>
      <p:sp>
        <p:nvSpPr>
          <p:cNvPr id="2" name="Title 1">
            <a:extLst>
              <a:ext uri="{FF2B5EF4-FFF2-40B4-BE49-F238E27FC236}">
                <a16:creationId xmlns:a16="http://schemas.microsoft.com/office/drawing/2014/main" id="{A294AC0F-1A80-4447-A697-E44B2ABEC71D}"/>
              </a:ext>
            </a:extLst>
          </p:cNvPr>
          <p:cNvSpPr>
            <a:spLocks noGrp="1"/>
          </p:cNvSpPr>
          <p:nvPr>
            <p:ph type="title"/>
          </p:nvPr>
        </p:nvSpPr>
        <p:spPr/>
        <p:txBody>
          <a:bodyPr/>
          <a:lstStyle/>
          <a:p>
            <a:r>
              <a:rPr lang="en-US" dirty="0"/>
              <a:t>Aggregate Transactional Boundaries</a:t>
            </a:r>
          </a:p>
        </p:txBody>
      </p:sp>
      <p:sp>
        <p:nvSpPr>
          <p:cNvPr id="6" name="TextBox 5">
            <a:extLst>
              <a:ext uri="{FF2B5EF4-FFF2-40B4-BE49-F238E27FC236}">
                <a16:creationId xmlns:a16="http://schemas.microsoft.com/office/drawing/2014/main" id="{9373B850-622A-4D59-92A3-B16DF6BB3D64}"/>
              </a:ext>
            </a:extLst>
          </p:cNvPr>
          <p:cNvSpPr txBox="1"/>
          <p:nvPr/>
        </p:nvSpPr>
        <p:spPr>
          <a:xfrm>
            <a:off x="733031" y="2078182"/>
            <a:ext cx="6218369" cy="3693319"/>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2000" dirty="0"/>
              <a:t>Clients can be External APIs or gRPC Servers</a:t>
            </a:r>
          </a:p>
          <a:p>
            <a:pPr marL="342900" indent="-342900" algn="l">
              <a:buFont typeface="Arial" panose="020B0604020202020204" pitchFamily="34" charset="0"/>
              <a:buChar char="•"/>
            </a:pPr>
            <a:r>
              <a:rPr lang="en-US" sz="2000" dirty="0"/>
              <a:t> </a:t>
            </a:r>
          </a:p>
          <a:p>
            <a:pPr marL="342900" indent="-342900" algn="l">
              <a:buFont typeface="Arial" panose="020B0604020202020204" pitchFamily="34" charset="0"/>
              <a:buChar char="•"/>
            </a:pPr>
            <a:r>
              <a:rPr lang="en-US" sz="2000" dirty="0"/>
              <a:t>Aggregates can also be an API or gRPC Server</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Microservices are made up of aggregates, each  </a:t>
            </a:r>
            <a:br>
              <a:rPr lang="en-US" sz="2000" dirty="0"/>
            </a:br>
            <a:r>
              <a:rPr lang="en-US" sz="2000" dirty="0"/>
              <a:t>microservice with its own transactional boundary</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Use Factory Pattern and Repository Pattern </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Factory for complex object creation and rehydration</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a:t>Repository for  </a:t>
            </a:r>
            <a:endParaRPr lang="en-US" sz="2000" dirty="0"/>
          </a:p>
        </p:txBody>
      </p:sp>
    </p:spTree>
    <p:extLst>
      <p:ext uri="{BB962C8B-B14F-4D97-AF65-F5344CB8AC3E}">
        <p14:creationId xmlns:p14="http://schemas.microsoft.com/office/powerpoint/2010/main" val="212570912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49C13-3B12-476F-A749-464BB27614BB}"/>
              </a:ext>
            </a:extLst>
          </p:cNvPr>
          <p:cNvSpPr>
            <a:spLocks noGrp="1"/>
          </p:cNvSpPr>
          <p:nvPr>
            <p:ph type="title"/>
          </p:nvPr>
        </p:nvSpPr>
        <p:spPr/>
        <p:txBody>
          <a:bodyPr/>
          <a:lstStyle/>
          <a:p>
            <a:r>
              <a:rPr lang="en-US" dirty="0"/>
              <a:t>Configure services options</a:t>
            </a:r>
          </a:p>
        </p:txBody>
      </p:sp>
      <p:sp>
        <p:nvSpPr>
          <p:cNvPr id="3" name="Content Placeholder 2">
            <a:extLst>
              <a:ext uri="{FF2B5EF4-FFF2-40B4-BE49-F238E27FC236}">
                <a16:creationId xmlns:a16="http://schemas.microsoft.com/office/drawing/2014/main" id="{0CB424E8-64C0-41DC-AF41-490B9CA9BF84}"/>
              </a:ext>
            </a:extLst>
          </p:cNvPr>
          <p:cNvSpPr>
            <a:spLocks noGrp="1"/>
          </p:cNvSpPr>
          <p:nvPr>
            <p:ph sz="quarter" idx="10"/>
          </p:nvPr>
        </p:nvSpPr>
        <p:spPr>
          <a:xfrm>
            <a:off x="584200" y="1435100"/>
            <a:ext cx="11018838" cy="3877985"/>
          </a:xfrm>
        </p:spPr>
        <p:txBody>
          <a:bodyPr/>
          <a:lstStyle/>
          <a:p>
            <a:r>
              <a:rPr lang="en-US" sz="1800" dirty="0"/>
              <a:t>Options can be configured for all services by providing an options delegate to the </a:t>
            </a:r>
            <a:r>
              <a:rPr lang="en-US" sz="1800" b="1" dirty="0" err="1"/>
              <a:t>AddGrpc</a:t>
            </a:r>
            <a:r>
              <a:rPr lang="en-US" sz="1800" dirty="0"/>
              <a:t> call in </a:t>
            </a:r>
            <a:r>
              <a:rPr lang="en-US" sz="1800" b="1" dirty="0" err="1"/>
              <a:t>Startup.ConfigureServices</a:t>
            </a:r>
            <a:r>
              <a:rPr lang="en-US" sz="1800" dirty="0"/>
              <a:t>:</a:t>
            </a:r>
          </a:p>
          <a:p>
            <a:endParaRPr lang="en-US" sz="2000" dirty="0"/>
          </a:p>
          <a:p>
            <a:endParaRPr lang="en-US" sz="2000" dirty="0"/>
          </a:p>
          <a:p>
            <a:endParaRPr lang="en-US" sz="2000" dirty="0"/>
          </a:p>
          <a:p>
            <a:endParaRPr lang="en-US" sz="2000" dirty="0"/>
          </a:p>
          <a:p>
            <a:endParaRPr lang="en-US" sz="2000" dirty="0"/>
          </a:p>
          <a:p>
            <a:endParaRPr lang="en-US" sz="2000" dirty="0"/>
          </a:p>
          <a:p>
            <a:r>
              <a:rPr lang="en-US" sz="1800" dirty="0"/>
              <a:t>Options for a single service override the global options provided in </a:t>
            </a:r>
            <a:r>
              <a:rPr lang="en-US" sz="1800" b="1" dirty="0" err="1"/>
              <a:t>AddGrpc</a:t>
            </a:r>
            <a:r>
              <a:rPr lang="en-US" sz="1800" dirty="0"/>
              <a:t> and can be configured using </a:t>
            </a:r>
            <a:r>
              <a:rPr lang="en-US" sz="1800" b="1" dirty="0" err="1"/>
              <a:t>AddServiceOptions</a:t>
            </a:r>
            <a:r>
              <a:rPr lang="en-US" sz="1800" b="1" dirty="0"/>
              <a:t>&lt;</a:t>
            </a:r>
            <a:r>
              <a:rPr lang="en-US" sz="1800" b="1" dirty="0" err="1"/>
              <a:t>TService</a:t>
            </a:r>
            <a:r>
              <a:rPr lang="en-US" sz="1800" b="1" dirty="0"/>
              <a:t>&gt;:</a:t>
            </a:r>
          </a:p>
          <a:p>
            <a:endParaRPr lang="en-US" sz="2000" dirty="0"/>
          </a:p>
        </p:txBody>
      </p:sp>
      <p:sp>
        <p:nvSpPr>
          <p:cNvPr id="6" name="TextBox 5">
            <a:extLst>
              <a:ext uri="{FF2B5EF4-FFF2-40B4-BE49-F238E27FC236}">
                <a16:creationId xmlns:a16="http://schemas.microsoft.com/office/drawing/2014/main" id="{4A696F42-1935-4E2D-8B68-C1F440861EF8}"/>
              </a:ext>
            </a:extLst>
          </p:cNvPr>
          <p:cNvSpPr txBox="1"/>
          <p:nvPr/>
        </p:nvSpPr>
        <p:spPr>
          <a:xfrm>
            <a:off x="4700954" y="1867419"/>
            <a:ext cx="6760306" cy="2333716"/>
          </a:xfrm>
          <a:prstGeom prst="rect">
            <a:avLst/>
          </a:prstGeom>
          <a:noFill/>
        </p:spPr>
        <p:txBody>
          <a:bodyPr wrap="square">
            <a:spAutoFit/>
          </a:bodyPr>
          <a:lstStyle/>
          <a:p>
            <a:r>
              <a:rPr lang="en-US" sz="1600" dirty="0">
                <a:solidFill>
                  <a:schemeClr val="accent1"/>
                </a:solidFill>
              </a:rPr>
              <a:t>public</a:t>
            </a:r>
            <a:r>
              <a:rPr lang="en-US" sz="1600" dirty="0"/>
              <a:t> </a:t>
            </a:r>
            <a:r>
              <a:rPr lang="en-US" sz="1600" dirty="0">
                <a:solidFill>
                  <a:schemeClr val="accent1"/>
                </a:solidFill>
              </a:rPr>
              <a:t>void</a:t>
            </a:r>
            <a:r>
              <a:rPr lang="en-US" sz="1600" dirty="0"/>
              <a:t> </a:t>
            </a:r>
            <a:r>
              <a:rPr lang="en-US" sz="1600" dirty="0" err="1">
                <a:solidFill>
                  <a:schemeClr val="accent4"/>
                </a:solidFill>
              </a:rPr>
              <a:t>ConfigureServices</a:t>
            </a:r>
            <a:r>
              <a:rPr lang="en-US" sz="1600" dirty="0"/>
              <a:t>(</a:t>
            </a:r>
            <a:r>
              <a:rPr lang="en-US" sz="1600" dirty="0" err="1"/>
              <a:t>IServiceCollection</a:t>
            </a:r>
            <a:r>
              <a:rPr lang="en-US" sz="1600" dirty="0"/>
              <a:t> services)</a:t>
            </a:r>
          </a:p>
          <a:p>
            <a:r>
              <a:rPr lang="en-US" sz="1600" dirty="0"/>
              <a:t>{</a:t>
            </a:r>
          </a:p>
          <a:p>
            <a:r>
              <a:rPr lang="en-US" sz="1600" dirty="0"/>
              <a:t>    </a:t>
            </a:r>
            <a:r>
              <a:rPr lang="en-US" sz="1600" dirty="0" err="1"/>
              <a:t>services.AddGrpc</a:t>
            </a:r>
            <a:r>
              <a:rPr lang="en-US" sz="1600" dirty="0"/>
              <a:t>(options =&gt;</a:t>
            </a:r>
          </a:p>
          <a:p>
            <a:r>
              <a:rPr lang="en-US" sz="1600" dirty="0"/>
              <a:t>    {</a:t>
            </a:r>
          </a:p>
          <a:p>
            <a:r>
              <a:rPr lang="en-US" sz="1600" dirty="0"/>
              <a:t>        </a:t>
            </a:r>
            <a:r>
              <a:rPr lang="en-US" sz="1600" dirty="0" err="1"/>
              <a:t>options.EnableDetailedErrors</a:t>
            </a:r>
            <a:r>
              <a:rPr lang="en-US" sz="1600" dirty="0"/>
              <a:t> = true;</a:t>
            </a:r>
          </a:p>
          <a:p>
            <a:r>
              <a:rPr lang="en-US" sz="1600" dirty="0"/>
              <a:t>        </a:t>
            </a:r>
            <a:r>
              <a:rPr lang="en-US" sz="1600" dirty="0" err="1"/>
              <a:t>options.MaxReceiveMessageSize</a:t>
            </a:r>
            <a:r>
              <a:rPr lang="en-US" sz="1600" dirty="0"/>
              <a:t> = 2 * 1024 * 1024; </a:t>
            </a:r>
            <a:r>
              <a:rPr lang="en-US" sz="1600" dirty="0">
                <a:solidFill>
                  <a:srgbClr val="107C10"/>
                </a:solidFill>
              </a:rPr>
              <a:t>// 2 MB</a:t>
            </a:r>
          </a:p>
          <a:p>
            <a:r>
              <a:rPr lang="en-US" sz="1600" dirty="0"/>
              <a:t>        </a:t>
            </a:r>
            <a:r>
              <a:rPr lang="en-US" sz="1600" dirty="0" err="1"/>
              <a:t>options.MaxSendMessageSize</a:t>
            </a:r>
            <a:r>
              <a:rPr lang="en-US" sz="1600" dirty="0"/>
              <a:t> = 5 * 1024 * 1024; </a:t>
            </a:r>
            <a:r>
              <a:rPr lang="en-US" sz="1600" dirty="0">
                <a:solidFill>
                  <a:srgbClr val="107C10"/>
                </a:solidFill>
              </a:rPr>
              <a:t>// 5 MB</a:t>
            </a:r>
          </a:p>
          <a:p>
            <a:r>
              <a:rPr lang="en-US" sz="1600" dirty="0"/>
              <a:t>    });</a:t>
            </a:r>
          </a:p>
          <a:p>
            <a:r>
              <a:rPr lang="en-US" sz="1600" dirty="0"/>
              <a:t>}</a:t>
            </a:r>
          </a:p>
        </p:txBody>
      </p:sp>
      <p:sp>
        <p:nvSpPr>
          <p:cNvPr id="8" name="TextBox 7">
            <a:extLst>
              <a:ext uri="{FF2B5EF4-FFF2-40B4-BE49-F238E27FC236}">
                <a16:creationId xmlns:a16="http://schemas.microsoft.com/office/drawing/2014/main" id="{4946DF03-28D5-441D-8D01-5BEEC70CA569}"/>
              </a:ext>
            </a:extLst>
          </p:cNvPr>
          <p:cNvSpPr txBox="1"/>
          <p:nvPr/>
        </p:nvSpPr>
        <p:spPr>
          <a:xfrm>
            <a:off x="4842732" y="4718843"/>
            <a:ext cx="6760306" cy="1815882"/>
          </a:xfrm>
          <a:prstGeom prst="rect">
            <a:avLst/>
          </a:prstGeom>
          <a:noFill/>
        </p:spPr>
        <p:txBody>
          <a:bodyPr wrap="square">
            <a:spAutoFit/>
          </a:bodyPr>
          <a:lstStyle/>
          <a:p>
            <a:r>
              <a:rPr lang="en-US" sz="1400" dirty="0">
                <a:solidFill>
                  <a:schemeClr val="accent1"/>
                </a:solidFill>
              </a:rPr>
              <a:t>public</a:t>
            </a:r>
            <a:r>
              <a:rPr lang="en-US" sz="1400" dirty="0"/>
              <a:t> </a:t>
            </a:r>
            <a:r>
              <a:rPr lang="en-US" sz="1400" dirty="0">
                <a:solidFill>
                  <a:schemeClr val="accent1"/>
                </a:solidFill>
              </a:rPr>
              <a:t>void</a:t>
            </a:r>
            <a:r>
              <a:rPr lang="en-US" sz="1400" dirty="0"/>
              <a:t> </a:t>
            </a:r>
            <a:r>
              <a:rPr lang="en-US" sz="1400" dirty="0" err="1">
                <a:solidFill>
                  <a:schemeClr val="accent4"/>
                </a:solidFill>
              </a:rPr>
              <a:t>ConfigureServices</a:t>
            </a:r>
            <a:r>
              <a:rPr lang="en-US" sz="1400" dirty="0"/>
              <a:t>(</a:t>
            </a:r>
            <a:r>
              <a:rPr lang="en-US" sz="1400" dirty="0" err="1"/>
              <a:t>IServiceCollection</a:t>
            </a:r>
            <a:r>
              <a:rPr lang="en-US" sz="1400" dirty="0"/>
              <a:t> services)</a:t>
            </a:r>
          </a:p>
          <a:p>
            <a:r>
              <a:rPr lang="en-US" sz="1400" dirty="0"/>
              <a:t>{</a:t>
            </a:r>
          </a:p>
          <a:p>
            <a:r>
              <a:rPr lang="en-US" sz="1400" dirty="0"/>
              <a:t>    </a:t>
            </a:r>
            <a:r>
              <a:rPr lang="en-US" sz="1400" dirty="0" err="1"/>
              <a:t>services.AddGrpc</a:t>
            </a:r>
            <a:r>
              <a:rPr lang="en-US" sz="1400" dirty="0"/>
              <a:t>().</a:t>
            </a:r>
            <a:r>
              <a:rPr lang="en-US" sz="1400" dirty="0" err="1"/>
              <a:t>AddServiceOptions</a:t>
            </a:r>
            <a:r>
              <a:rPr lang="en-US" sz="1400" dirty="0"/>
              <a:t>&lt;</a:t>
            </a:r>
            <a:r>
              <a:rPr lang="en-US" sz="1400" dirty="0" err="1"/>
              <a:t>MyService</a:t>
            </a:r>
            <a:r>
              <a:rPr lang="en-US" sz="1400" dirty="0"/>
              <a:t>&gt;(options =&gt;</a:t>
            </a:r>
          </a:p>
          <a:p>
            <a:r>
              <a:rPr lang="en-US" sz="1400" dirty="0"/>
              <a:t>    {</a:t>
            </a:r>
          </a:p>
          <a:p>
            <a:r>
              <a:rPr lang="en-US" sz="1400" dirty="0"/>
              <a:t>        </a:t>
            </a:r>
            <a:r>
              <a:rPr lang="en-US" sz="1400" dirty="0" err="1"/>
              <a:t>options.MaxReceiveMessageSize</a:t>
            </a:r>
            <a:r>
              <a:rPr lang="en-US" sz="1400" dirty="0"/>
              <a:t> = 2 * 1024 * 1024; </a:t>
            </a:r>
            <a:r>
              <a:rPr lang="en-US" sz="1400" dirty="0">
                <a:solidFill>
                  <a:srgbClr val="107C10"/>
                </a:solidFill>
              </a:rPr>
              <a:t>// 2 MB</a:t>
            </a:r>
          </a:p>
          <a:p>
            <a:r>
              <a:rPr lang="en-US" sz="1400" dirty="0"/>
              <a:t>        </a:t>
            </a:r>
            <a:r>
              <a:rPr lang="en-US" sz="1400" dirty="0" err="1"/>
              <a:t>options.MaxSendMessageSize</a:t>
            </a:r>
            <a:r>
              <a:rPr lang="en-US" sz="1400" dirty="0"/>
              <a:t> = 5 * 1024 * 1024; </a:t>
            </a:r>
            <a:r>
              <a:rPr lang="en-US" sz="1400" dirty="0">
                <a:solidFill>
                  <a:srgbClr val="107C10"/>
                </a:solidFill>
              </a:rPr>
              <a:t>// 5 MB</a:t>
            </a:r>
          </a:p>
          <a:p>
            <a:r>
              <a:rPr lang="en-US" sz="1400" dirty="0"/>
              <a:t>    });</a:t>
            </a:r>
          </a:p>
          <a:p>
            <a:r>
              <a:rPr lang="en-US" sz="1400" dirty="0"/>
              <a:t>}</a:t>
            </a:r>
          </a:p>
        </p:txBody>
      </p:sp>
    </p:spTree>
    <p:extLst>
      <p:ext uri="{BB962C8B-B14F-4D97-AF65-F5344CB8AC3E}">
        <p14:creationId xmlns:p14="http://schemas.microsoft.com/office/powerpoint/2010/main" val="211467165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F2E8D-765E-4000-8033-9E548DECF007}"/>
              </a:ext>
            </a:extLst>
          </p:cNvPr>
          <p:cNvSpPr>
            <a:spLocks noGrp="1"/>
          </p:cNvSpPr>
          <p:nvPr>
            <p:ph type="title"/>
          </p:nvPr>
        </p:nvSpPr>
        <p:spPr/>
        <p:txBody>
          <a:bodyPr/>
          <a:lstStyle/>
          <a:p>
            <a:r>
              <a:rPr lang="en-US" dirty="0"/>
              <a:t>Configure client options</a:t>
            </a:r>
          </a:p>
        </p:txBody>
      </p:sp>
      <p:graphicFrame>
        <p:nvGraphicFramePr>
          <p:cNvPr id="4" name="Table 4">
            <a:extLst>
              <a:ext uri="{FF2B5EF4-FFF2-40B4-BE49-F238E27FC236}">
                <a16:creationId xmlns:a16="http://schemas.microsoft.com/office/drawing/2014/main" id="{315CEEE6-1E29-47C1-9BC9-B69BBCFFE90C}"/>
              </a:ext>
            </a:extLst>
          </p:cNvPr>
          <p:cNvGraphicFramePr>
            <a:graphicFrameLocks noGrp="1"/>
          </p:cNvGraphicFramePr>
          <p:nvPr>
            <p:ph sz="quarter" idx="10"/>
            <p:extLst>
              <p:ext uri="{D42A27DB-BD31-4B8C-83A1-F6EECF244321}">
                <p14:modId xmlns:p14="http://schemas.microsoft.com/office/powerpoint/2010/main" val="4104477964"/>
              </p:ext>
            </p:extLst>
          </p:nvPr>
        </p:nvGraphicFramePr>
        <p:xfrm>
          <a:off x="584200" y="1435100"/>
          <a:ext cx="11018838" cy="5278120"/>
        </p:xfrm>
        <a:graphic>
          <a:graphicData uri="http://schemas.openxmlformats.org/drawingml/2006/table">
            <a:tbl>
              <a:tblPr firstRow="1" bandRow="1">
                <a:tableStyleId>{5C22544A-7EE6-4342-B048-85BDC9FD1C3A}</a:tableStyleId>
              </a:tblPr>
              <a:tblGrid>
                <a:gridCol w="3672946">
                  <a:extLst>
                    <a:ext uri="{9D8B030D-6E8A-4147-A177-3AD203B41FA5}">
                      <a16:colId xmlns:a16="http://schemas.microsoft.com/office/drawing/2014/main" val="3714133356"/>
                    </a:ext>
                  </a:extLst>
                </a:gridCol>
                <a:gridCol w="3672946">
                  <a:extLst>
                    <a:ext uri="{9D8B030D-6E8A-4147-A177-3AD203B41FA5}">
                      <a16:colId xmlns:a16="http://schemas.microsoft.com/office/drawing/2014/main" val="1295756784"/>
                    </a:ext>
                  </a:extLst>
                </a:gridCol>
                <a:gridCol w="3672946">
                  <a:extLst>
                    <a:ext uri="{9D8B030D-6E8A-4147-A177-3AD203B41FA5}">
                      <a16:colId xmlns:a16="http://schemas.microsoft.com/office/drawing/2014/main" val="147657275"/>
                    </a:ext>
                  </a:extLst>
                </a:gridCol>
              </a:tblGrid>
              <a:tr h="370840">
                <a:tc>
                  <a:txBody>
                    <a:bodyPr/>
                    <a:lstStyle/>
                    <a:p>
                      <a:pPr algn="l" fontAlgn="t"/>
                      <a:r>
                        <a:rPr lang="en-US" sz="1000" baseline="0" dirty="0">
                          <a:effectLst/>
                        </a:rPr>
                        <a:t>Option</a:t>
                      </a:r>
                    </a:p>
                  </a:txBody>
                  <a:tcPr/>
                </a:tc>
                <a:tc>
                  <a:txBody>
                    <a:bodyPr/>
                    <a:lstStyle/>
                    <a:p>
                      <a:pPr algn="l" fontAlgn="t"/>
                      <a:r>
                        <a:rPr lang="en-US" sz="1000" baseline="0">
                          <a:effectLst/>
                        </a:rPr>
                        <a:t>Default Value</a:t>
                      </a:r>
                    </a:p>
                  </a:txBody>
                  <a:tcPr/>
                </a:tc>
                <a:tc>
                  <a:txBody>
                    <a:bodyPr/>
                    <a:lstStyle/>
                    <a:p>
                      <a:pPr algn="l" fontAlgn="t"/>
                      <a:r>
                        <a:rPr lang="en-US" sz="1000" baseline="0" dirty="0">
                          <a:effectLst/>
                        </a:rPr>
                        <a:t>Description</a:t>
                      </a:r>
                    </a:p>
                  </a:txBody>
                  <a:tcPr/>
                </a:tc>
                <a:extLst>
                  <a:ext uri="{0D108BD9-81ED-4DB2-BD59-A6C34878D82A}">
                    <a16:rowId xmlns:a16="http://schemas.microsoft.com/office/drawing/2014/main" val="2982283277"/>
                  </a:ext>
                </a:extLst>
              </a:tr>
              <a:tr h="370840">
                <a:tc>
                  <a:txBody>
                    <a:bodyPr/>
                    <a:lstStyle/>
                    <a:p>
                      <a:pPr algn="l" fontAlgn="t"/>
                      <a:r>
                        <a:rPr lang="en-US" sz="1000" baseline="0">
                          <a:effectLst/>
                        </a:rPr>
                        <a:t>HttpHandler</a:t>
                      </a:r>
                    </a:p>
                  </a:txBody>
                  <a:tcPr/>
                </a:tc>
                <a:tc>
                  <a:txBody>
                    <a:bodyPr/>
                    <a:lstStyle/>
                    <a:p>
                      <a:pPr algn="l" fontAlgn="t"/>
                      <a:r>
                        <a:rPr lang="en-US" sz="1000" baseline="0">
                          <a:effectLst/>
                        </a:rPr>
                        <a:t>New instance</a:t>
                      </a:r>
                    </a:p>
                  </a:txBody>
                  <a:tcPr/>
                </a:tc>
                <a:tc>
                  <a:txBody>
                    <a:bodyPr/>
                    <a:lstStyle/>
                    <a:p>
                      <a:pPr algn="l" fontAlgn="t"/>
                      <a:r>
                        <a:rPr lang="en-US" sz="1000" baseline="0">
                          <a:effectLst/>
                        </a:rPr>
                        <a:t>The HttpMessageHandler used to make gRPC calls. A client can be set to configure a custom HttpClientHandler or add additional handlers to the HTTP pipeline for gRPC calls. If no HttpMessageHandler is specified, a new HttpClientHandler instance is created for the channel with automatic disposal.</a:t>
                      </a:r>
                    </a:p>
                  </a:txBody>
                  <a:tcPr/>
                </a:tc>
                <a:extLst>
                  <a:ext uri="{0D108BD9-81ED-4DB2-BD59-A6C34878D82A}">
                    <a16:rowId xmlns:a16="http://schemas.microsoft.com/office/drawing/2014/main" val="2001590965"/>
                  </a:ext>
                </a:extLst>
              </a:tr>
              <a:tr h="370840">
                <a:tc>
                  <a:txBody>
                    <a:bodyPr/>
                    <a:lstStyle/>
                    <a:p>
                      <a:pPr algn="l" fontAlgn="t"/>
                      <a:r>
                        <a:rPr lang="en-US" sz="1000" baseline="0">
                          <a:effectLst/>
                        </a:rPr>
                        <a:t>HttpClient</a:t>
                      </a:r>
                    </a:p>
                  </a:txBody>
                  <a:tcPr/>
                </a:tc>
                <a:tc>
                  <a:txBody>
                    <a:bodyPr/>
                    <a:lstStyle/>
                    <a:p>
                      <a:pPr algn="l" fontAlgn="t"/>
                      <a:r>
                        <a:rPr lang="en-US" sz="1000" baseline="0">
                          <a:effectLst/>
                        </a:rPr>
                        <a:t>null</a:t>
                      </a:r>
                    </a:p>
                  </a:txBody>
                  <a:tcPr/>
                </a:tc>
                <a:tc>
                  <a:txBody>
                    <a:bodyPr/>
                    <a:lstStyle/>
                    <a:p>
                      <a:pPr algn="l" fontAlgn="t"/>
                      <a:r>
                        <a:rPr lang="en-US" sz="1000" baseline="0">
                          <a:effectLst/>
                        </a:rPr>
                        <a:t>The HttpClient used to make gRPC calls. This setting is an alternative to HttpHandler.</a:t>
                      </a:r>
                    </a:p>
                  </a:txBody>
                  <a:tcPr/>
                </a:tc>
                <a:extLst>
                  <a:ext uri="{0D108BD9-81ED-4DB2-BD59-A6C34878D82A}">
                    <a16:rowId xmlns:a16="http://schemas.microsoft.com/office/drawing/2014/main" val="1569700276"/>
                  </a:ext>
                </a:extLst>
              </a:tr>
              <a:tr h="370840">
                <a:tc>
                  <a:txBody>
                    <a:bodyPr/>
                    <a:lstStyle/>
                    <a:p>
                      <a:pPr algn="l" fontAlgn="t"/>
                      <a:r>
                        <a:rPr lang="en-US" sz="1000" baseline="0">
                          <a:effectLst/>
                        </a:rPr>
                        <a:t>DisposeHttpClient</a:t>
                      </a:r>
                    </a:p>
                  </a:txBody>
                  <a:tcPr/>
                </a:tc>
                <a:tc>
                  <a:txBody>
                    <a:bodyPr/>
                    <a:lstStyle/>
                    <a:p>
                      <a:pPr algn="l" fontAlgn="t"/>
                      <a:r>
                        <a:rPr lang="en-US" sz="1000" baseline="0">
                          <a:effectLst/>
                        </a:rPr>
                        <a:t>false</a:t>
                      </a:r>
                    </a:p>
                  </a:txBody>
                  <a:tcPr/>
                </a:tc>
                <a:tc>
                  <a:txBody>
                    <a:bodyPr/>
                    <a:lstStyle/>
                    <a:p>
                      <a:pPr algn="l" fontAlgn="t"/>
                      <a:r>
                        <a:rPr lang="en-US" sz="1000" baseline="0">
                          <a:effectLst/>
                        </a:rPr>
                        <a:t>If set to true and an HttpMessageHandler or HttpClient is specified, then either the HttpHandler or HttpClient, respectively, is disposed when the GrpcChannel is disposed.</a:t>
                      </a:r>
                    </a:p>
                  </a:txBody>
                  <a:tcPr/>
                </a:tc>
                <a:extLst>
                  <a:ext uri="{0D108BD9-81ED-4DB2-BD59-A6C34878D82A}">
                    <a16:rowId xmlns:a16="http://schemas.microsoft.com/office/drawing/2014/main" val="2458900853"/>
                  </a:ext>
                </a:extLst>
              </a:tr>
              <a:tr h="370840">
                <a:tc>
                  <a:txBody>
                    <a:bodyPr/>
                    <a:lstStyle/>
                    <a:p>
                      <a:pPr algn="l" fontAlgn="t"/>
                      <a:r>
                        <a:rPr lang="en-US" sz="1000" baseline="0">
                          <a:effectLst/>
                        </a:rPr>
                        <a:t>LoggerFactory</a:t>
                      </a:r>
                    </a:p>
                  </a:txBody>
                  <a:tcPr/>
                </a:tc>
                <a:tc>
                  <a:txBody>
                    <a:bodyPr/>
                    <a:lstStyle/>
                    <a:p>
                      <a:pPr algn="l" fontAlgn="t"/>
                      <a:r>
                        <a:rPr lang="en-US" sz="1000" baseline="0">
                          <a:effectLst/>
                        </a:rPr>
                        <a:t>null</a:t>
                      </a:r>
                    </a:p>
                  </a:txBody>
                  <a:tcPr/>
                </a:tc>
                <a:tc>
                  <a:txBody>
                    <a:bodyPr/>
                    <a:lstStyle/>
                    <a:p>
                      <a:pPr algn="l" fontAlgn="t"/>
                      <a:r>
                        <a:rPr lang="en-US" sz="1000" baseline="0">
                          <a:effectLst/>
                        </a:rPr>
                        <a:t>The LoggerFactory used by the client to log information about gRPC calls. A LoggerFactory instance can be resolved from dependency injection or created using LoggerFactory.Create. For examples of configuring logging, see </a:t>
                      </a:r>
                      <a:r>
                        <a:rPr lang="en-US" sz="1000" u="none" strike="noStrike" baseline="0">
                          <a:effectLst/>
                          <a:hlinkClick r:id="rId2"/>
                        </a:rPr>
                        <a:t>Logging and diagnostics in gRPC on .NET</a:t>
                      </a:r>
                      <a:r>
                        <a:rPr lang="en-US" sz="1000" baseline="0">
                          <a:effectLst/>
                        </a:rPr>
                        <a:t>.</a:t>
                      </a:r>
                    </a:p>
                  </a:txBody>
                  <a:tcPr/>
                </a:tc>
                <a:extLst>
                  <a:ext uri="{0D108BD9-81ED-4DB2-BD59-A6C34878D82A}">
                    <a16:rowId xmlns:a16="http://schemas.microsoft.com/office/drawing/2014/main" val="742456209"/>
                  </a:ext>
                </a:extLst>
              </a:tr>
              <a:tr h="370840">
                <a:tc>
                  <a:txBody>
                    <a:bodyPr/>
                    <a:lstStyle/>
                    <a:p>
                      <a:pPr algn="l" fontAlgn="t"/>
                      <a:r>
                        <a:rPr lang="en-US" sz="1000" baseline="0">
                          <a:effectLst/>
                        </a:rPr>
                        <a:t>MaxSendMessageSize</a:t>
                      </a:r>
                    </a:p>
                  </a:txBody>
                  <a:tcPr/>
                </a:tc>
                <a:tc>
                  <a:txBody>
                    <a:bodyPr/>
                    <a:lstStyle/>
                    <a:p>
                      <a:pPr algn="l" fontAlgn="t"/>
                      <a:r>
                        <a:rPr lang="en-US" sz="1000" baseline="0">
                          <a:effectLst/>
                        </a:rPr>
                        <a:t>null</a:t>
                      </a:r>
                    </a:p>
                  </a:txBody>
                  <a:tcPr/>
                </a:tc>
                <a:tc>
                  <a:txBody>
                    <a:bodyPr/>
                    <a:lstStyle/>
                    <a:p>
                      <a:pPr algn="l" fontAlgn="t"/>
                      <a:r>
                        <a:rPr lang="en-US" sz="1000" baseline="0">
                          <a:effectLst/>
                        </a:rPr>
                        <a:t>The maximum message size in bytes that can be sent from the client. Attempting to send a message that exceeds the configured maximum message size results in an exception. When set to null, the message size is unlimited.</a:t>
                      </a:r>
                    </a:p>
                  </a:txBody>
                  <a:tcPr/>
                </a:tc>
                <a:extLst>
                  <a:ext uri="{0D108BD9-81ED-4DB2-BD59-A6C34878D82A}">
                    <a16:rowId xmlns:a16="http://schemas.microsoft.com/office/drawing/2014/main" val="4102032391"/>
                  </a:ext>
                </a:extLst>
              </a:tr>
              <a:tr h="370840">
                <a:tc>
                  <a:txBody>
                    <a:bodyPr/>
                    <a:lstStyle/>
                    <a:p>
                      <a:pPr algn="l" fontAlgn="t"/>
                      <a:r>
                        <a:rPr lang="en-US" sz="1000" baseline="0">
                          <a:effectLst/>
                        </a:rPr>
                        <a:t>MaxReceiveMessageSize</a:t>
                      </a:r>
                    </a:p>
                  </a:txBody>
                  <a:tcPr/>
                </a:tc>
                <a:tc>
                  <a:txBody>
                    <a:bodyPr/>
                    <a:lstStyle/>
                    <a:p>
                      <a:pPr algn="l" fontAlgn="t"/>
                      <a:r>
                        <a:rPr lang="en-US" sz="1000" baseline="0">
                          <a:effectLst/>
                        </a:rPr>
                        <a:t>4 MB</a:t>
                      </a:r>
                    </a:p>
                  </a:txBody>
                  <a:tcPr/>
                </a:tc>
                <a:tc>
                  <a:txBody>
                    <a:bodyPr/>
                    <a:lstStyle/>
                    <a:p>
                      <a:pPr algn="l" fontAlgn="t"/>
                      <a:r>
                        <a:rPr lang="en-US" sz="1000" baseline="0">
                          <a:effectLst/>
                        </a:rPr>
                        <a:t>The maximum message size in bytes that can be received by the client. If the client receives a message that exceeds this limit, it throws an exception. Increasing this value allows the client to receive larger messages, but can negatively impact memory consumption. When set to null, the message size is unlimited.</a:t>
                      </a:r>
                    </a:p>
                  </a:txBody>
                  <a:tcPr/>
                </a:tc>
                <a:extLst>
                  <a:ext uri="{0D108BD9-81ED-4DB2-BD59-A6C34878D82A}">
                    <a16:rowId xmlns:a16="http://schemas.microsoft.com/office/drawing/2014/main" val="3351567573"/>
                  </a:ext>
                </a:extLst>
              </a:tr>
              <a:tr h="370840">
                <a:tc>
                  <a:txBody>
                    <a:bodyPr/>
                    <a:lstStyle/>
                    <a:p>
                      <a:pPr algn="l" fontAlgn="t"/>
                      <a:r>
                        <a:rPr lang="en-US" sz="1000" baseline="0">
                          <a:effectLst/>
                        </a:rPr>
                        <a:t>Credentials</a:t>
                      </a:r>
                    </a:p>
                  </a:txBody>
                  <a:tcPr/>
                </a:tc>
                <a:tc>
                  <a:txBody>
                    <a:bodyPr/>
                    <a:lstStyle/>
                    <a:p>
                      <a:pPr algn="l" fontAlgn="t"/>
                      <a:r>
                        <a:rPr lang="en-US" sz="1000" baseline="0">
                          <a:effectLst/>
                        </a:rPr>
                        <a:t>null</a:t>
                      </a:r>
                    </a:p>
                  </a:txBody>
                  <a:tcPr/>
                </a:tc>
                <a:tc>
                  <a:txBody>
                    <a:bodyPr/>
                    <a:lstStyle/>
                    <a:p>
                      <a:pPr algn="l" fontAlgn="t"/>
                      <a:r>
                        <a:rPr lang="en-US" sz="1000" baseline="0" dirty="0">
                          <a:effectLst/>
                        </a:rPr>
                        <a:t>A </a:t>
                      </a:r>
                      <a:r>
                        <a:rPr lang="en-US" sz="1000" baseline="0" dirty="0" err="1">
                          <a:effectLst/>
                        </a:rPr>
                        <a:t>ChannelCredentials</a:t>
                      </a:r>
                      <a:r>
                        <a:rPr lang="en-US" sz="1000" baseline="0" dirty="0">
                          <a:effectLst/>
                        </a:rPr>
                        <a:t> instance. Credentials are used to add authentication metadata to </a:t>
                      </a:r>
                      <a:r>
                        <a:rPr lang="en-US" sz="1000" baseline="0" dirty="0" err="1">
                          <a:effectLst/>
                        </a:rPr>
                        <a:t>gRPC</a:t>
                      </a:r>
                      <a:r>
                        <a:rPr lang="en-US" sz="1000" baseline="0" dirty="0">
                          <a:effectLst/>
                        </a:rPr>
                        <a:t> calls.</a:t>
                      </a:r>
                    </a:p>
                  </a:txBody>
                  <a:tcPr/>
                </a:tc>
                <a:extLst>
                  <a:ext uri="{0D108BD9-81ED-4DB2-BD59-A6C34878D82A}">
                    <a16:rowId xmlns:a16="http://schemas.microsoft.com/office/drawing/2014/main" val="434538000"/>
                  </a:ext>
                </a:extLst>
              </a:tr>
            </a:tbl>
          </a:graphicData>
        </a:graphic>
      </p:graphicFrame>
    </p:spTree>
    <p:extLst>
      <p:ext uri="{BB962C8B-B14F-4D97-AF65-F5344CB8AC3E}">
        <p14:creationId xmlns:p14="http://schemas.microsoft.com/office/powerpoint/2010/main" val="242394532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F2E8D-765E-4000-8033-9E548DECF007}"/>
              </a:ext>
            </a:extLst>
          </p:cNvPr>
          <p:cNvSpPr>
            <a:spLocks noGrp="1"/>
          </p:cNvSpPr>
          <p:nvPr>
            <p:ph type="title"/>
          </p:nvPr>
        </p:nvSpPr>
        <p:spPr/>
        <p:txBody>
          <a:bodyPr/>
          <a:lstStyle/>
          <a:p>
            <a:r>
              <a:rPr lang="en-US" dirty="0"/>
              <a:t>Configure client options</a:t>
            </a:r>
          </a:p>
        </p:txBody>
      </p:sp>
      <p:graphicFrame>
        <p:nvGraphicFramePr>
          <p:cNvPr id="4" name="Table 4">
            <a:extLst>
              <a:ext uri="{FF2B5EF4-FFF2-40B4-BE49-F238E27FC236}">
                <a16:creationId xmlns:a16="http://schemas.microsoft.com/office/drawing/2014/main" id="{315CEEE6-1E29-47C1-9BC9-B69BBCFFE90C}"/>
              </a:ext>
            </a:extLst>
          </p:cNvPr>
          <p:cNvGraphicFramePr>
            <a:graphicFrameLocks noGrp="1"/>
          </p:cNvGraphicFramePr>
          <p:nvPr>
            <p:ph sz="quarter" idx="10"/>
            <p:extLst>
              <p:ext uri="{D42A27DB-BD31-4B8C-83A1-F6EECF244321}">
                <p14:modId xmlns:p14="http://schemas.microsoft.com/office/powerpoint/2010/main" val="379817172"/>
              </p:ext>
            </p:extLst>
          </p:nvPr>
        </p:nvGraphicFramePr>
        <p:xfrm>
          <a:off x="584200" y="1435100"/>
          <a:ext cx="11018838" cy="5034280"/>
        </p:xfrm>
        <a:graphic>
          <a:graphicData uri="http://schemas.openxmlformats.org/drawingml/2006/table">
            <a:tbl>
              <a:tblPr firstRow="1" bandRow="1">
                <a:tableStyleId>{5C22544A-7EE6-4342-B048-85BDC9FD1C3A}</a:tableStyleId>
              </a:tblPr>
              <a:tblGrid>
                <a:gridCol w="3672946">
                  <a:extLst>
                    <a:ext uri="{9D8B030D-6E8A-4147-A177-3AD203B41FA5}">
                      <a16:colId xmlns:a16="http://schemas.microsoft.com/office/drawing/2014/main" val="3714133356"/>
                    </a:ext>
                  </a:extLst>
                </a:gridCol>
                <a:gridCol w="3672946">
                  <a:extLst>
                    <a:ext uri="{9D8B030D-6E8A-4147-A177-3AD203B41FA5}">
                      <a16:colId xmlns:a16="http://schemas.microsoft.com/office/drawing/2014/main" val="1295756784"/>
                    </a:ext>
                  </a:extLst>
                </a:gridCol>
                <a:gridCol w="3672946">
                  <a:extLst>
                    <a:ext uri="{9D8B030D-6E8A-4147-A177-3AD203B41FA5}">
                      <a16:colId xmlns:a16="http://schemas.microsoft.com/office/drawing/2014/main" val="147657275"/>
                    </a:ext>
                  </a:extLst>
                </a:gridCol>
              </a:tblGrid>
              <a:tr h="370840">
                <a:tc>
                  <a:txBody>
                    <a:bodyPr/>
                    <a:lstStyle/>
                    <a:p>
                      <a:pPr algn="l" fontAlgn="t"/>
                      <a:r>
                        <a:rPr lang="en-US" sz="1000" baseline="0" dirty="0">
                          <a:effectLst/>
                        </a:rPr>
                        <a:t>Option</a:t>
                      </a:r>
                    </a:p>
                  </a:txBody>
                  <a:tcPr/>
                </a:tc>
                <a:tc>
                  <a:txBody>
                    <a:bodyPr/>
                    <a:lstStyle/>
                    <a:p>
                      <a:pPr algn="l" fontAlgn="t"/>
                      <a:r>
                        <a:rPr lang="en-US" sz="1000" baseline="0">
                          <a:effectLst/>
                        </a:rPr>
                        <a:t>Default Value</a:t>
                      </a:r>
                    </a:p>
                  </a:txBody>
                  <a:tcPr/>
                </a:tc>
                <a:tc>
                  <a:txBody>
                    <a:bodyPr/>
                    <a:lstStyle/>
                    <a:p>
                      <a:pPr algn="l" fontAlgn="t"/>
                      <a:r>
                        <a:rPr lang="en-US" sz="1000" baseline="0" dirty="0">
                          <a:effectLst/>
                        </a:rPr>
                        <a:t>Description</a:t>
                      </a:r>
                    </a:p>
                  </a:txBody>
                  <a:tcPr/>
                </a:tc>
                <a:extLst>
                  <a:ext uri="{0D108BD9-81ED-4DB2-BD59-A6C34878D82A}">
                    <a16:rowId xmlns:a16="http://schemas.microsoft.com/office/drawing/2014/main" val="2982283277"/>
                  </a:ext>
                </a:extLst>
              </a:tr>
              <a:tr h="370840">
                <a:tc>
                  <a:txBody>
                    <a:bodyPr/>
                    <a:lstStyle/>
                    <a:p>
                      <a:pPr algn="l" fontAlgn="t"/>
                      <a:r>
                        <a:rPr lang="en-US" sz="1000" baseline="0" dirty="0" err="1">
                          <a:effectLst/>
                        </a:rPr>
                        <a:t>CompressionProviders</a:t>
                      </a:r>
                      <a:endParaRPr lang="en-US" sz="1000" baseline="0" dirty="0">
                        <a:effectLst/>
                      </a:endParaRPr>
                    </a:p>
                  </a:txBody>
                  <a:tcPr/>
                </a:tc>
                <a:tc>
                  <a:txBody>
                    <a:bodyPr/>
                    <a:lstStyle/>
                    <a:p>
                      <a:pPr algn="l" fontAlgn="t"/>
                      <a:r>
                        <a:rPr lang="en-US" sz="1000" baseline="0">
                          <a:effectLst/>
                        </a:rPr>
                        <a:t>gzip</a:t>
                      </a:r>
                    </a:p>
                  </a:txBody>
                  <a:tcPr/>
                </a:tc>
                <a:tc>
                  <a:txBody>
                    <a:bodyPr/>
                    <a:lstStyle/>
                    <a:p>
                      <a:pPr algn="l" fontAlgn="t"/>
                      <a:r>
                        <a:rPr lang="en-US" sz="1000" baseline="0" dirty="0">
                          <a:effectLst/>
                        </a:rPr>
                        <a:t>A collection of compression providers used to compress and decompress messages. Custom compression providers can be created and added to the collection. The default configured providers support </a:t>
                      </a:r>
                      <a:r>
                        <a:rPr lang="en-US" sz="1000" b="1" baseline="0" dirty="0" err="1">
                          <a:effectLst/>
                        </a:rPr>
                        <a:t>gzip</a:t>
                      </a:r>
                      <a:r>
                        <a:rPr lang="en-US" sz="1000" baseline="0" dirty="0">
                          <a:effectLst/>
                        </a:rPr>
                        <a:t> compression.</a:t>
                      </a:r>
                    </a:p>
                  </a:txBody>
                  <a:tcPr/>
                </a:tc>
                <a:extLst>
                  <a:ext uri="{0D108BD9-81ED-4DB2-BD59-A6C34878D82A}">
                    <a16:rowId xmlns:a16="http://schemas.microsoft.com/office/drawing/2014/main" val="939894935"/>
                  </a:ext>
                </a:extLst>
              </a:tr>
              <a:tr h="370840">
                <a:tc>
                  <a:txBody>
                    <a:bodyPr/>
                    <a:lstStyle/>
                    <a:p>
                      <a:pPr algn="l" fontAlgn="t"/>
                      <a:r>
                        <a:rPr lang="en-US" sz="1000" baseline="0">
                          <a:effectLst/>
                        </a:rPr>
                        <a:t>ThrowOperationCanceledOnCancellation</a:t>
                      </a:r>
                    </a:p>
                  </a:txBody>
                  <a:tcPr/>
                </a:tc>
                <a:tc>
                  <a:txBody>
                    <a:bodyPr/>
                    <a:lstStyle/>
                    <a:p>
                      <a:pPr algn="l" fontAlgn="t"/>
                      <a:r>
                        <a:rPr lang="en-US" sz="1000" baseline="0">
                          <a:effectLst/>
                        </a:rPr>
                        <a:t>false</a:t>
                      </a:r>
                    </a:p>
                  </a:txBody>
                  <a:tcPr/>
                </a:tc>
                <a:tc>
                  <a:txBody>
                    <a:bodyPr/>
                    <a:lstStyle/>
                    <a:p>
                      <a:pPr algn="l" fontAlgn="t"/>
                      <a:r>
                        <a:rPr lang="en-US" sz="1000" baseline="0">
                          <a:effectLst/>
                        </a:rPr>
                        <a:t>If set to true, clients throw </a:t>
                      </a:r>
                      <a:r>
                        <a:rPr lang="en-US" sz="1000" u="none" strike="noStrike" baseline="0">
                          <a:effectLst/>
                          <a:hlinkClick r:id="rId2"/>
                        </a:rPr>
                        <a:t>OperationCanceledException</a:t>
                      </a:r>
                      <a:r>
                        <a:rPr lang="en-US" sz="1000" baseline="0">
                          <a:effectLst/>
                        </a:rPr>
                        <a:t> when a call is canceled or its deadline is exceeded.</a:t>
                      </a:r>
                    </a:p>
                  </a:txBody>
                  <a:tcPr/>
                </a:tc>
                <a:extLst>
                  <a:ext uri="{0D108BD9-81ED-4DB2-BD59-A6C34878D82A}">
                    <a16:rowId xmlns:a16="http://schemas.microsoft.com/office/drawing/2014/main" val="1001607734"/>
                  </a:ext>
                </a:extLst>
              </a:tr>
              <a:tr h="370840">
                <a:tc>
                  <a:txBody>
                    <a:bodyPr/>
                    <a:lstStyle/>
                    <a:p>
                      <a:pPr algn="l" fontAlgn="t"/>
                      <a:r>
                        <a:rPr lang="en-US" sz="1000" baseline="0">
                          <a:effectLst/>
                        </a:rPr>
                        <a:t>MaxRetryAttempts</a:t>
                      </a:r>
                    </a:p>
                  </a:txBody>
                  <a:tcPr/>
                </a:tc>
                <a:tc>
                  <a:txBody>
                    <a:bodyPr/>
                    <a:lstStyle/>
                    <a:p>
                      <a:pPr algn="l" fontAlgn="t"/>
                      <a:r>
                        <a:rPr lang="en-US" sz="1000" baseline="0">
                          <a:effectLst/>
                        </a:rPr>
                        <a:t>5</a:t>
                      </a:r>
                    </a:p>
                  </a:txBody>
                  <a:tcPr/>
                </a:tc>
                <a:tc>
                  <a:txBody>
                    <a:bodyPr/>
                    <a:lstStyle/>
                    <a:p>
                      <a:pPr algn="l" fontAlgn="t"/>
                      <a:r>
                        <a:rPr lang="en-US" sz="1000" baseline="0">
                          <a:effectLst/>
                        </a:rPr>
                        <a:t>The maximum retry attempts. This value limits any retry and hedging attempt values specified in the service config. Setting this value alone doesn't enable retries. Retries are enabled in the service config, which can be done using ServiceConfig. A null value removes the maximum retry attempts limit. For more information about retries, see </a:t>
                      </a:r>
                      <a:r>
                        <a:rPr lang="en-US" sz="1000" u="none" strike="noStrike" baseline="0">
                          <a:effectLst/>
                          <a:hlinkClick r:id="rId3"/>
                        </a:rPr>
                        <a:t>Transient fault handling with gRPC retries</a:t>
                      </a:r>
                      <a:r>
                        <a:rPr lang="en-US" sz="1000" baseline="0">
                          <a:effectLst/>
                        </a:rPr>
                        <a:t>.</a:t>
                      </a:r>
                    </a:p>
                  </a:txBody>
                  <a:tcPr/>
                </a:tc>
                <a:extLst>
                  <a:ext uri="{0D108BD9-81ED-4DB2-BD59-A6C34878D82A}">
                    <a16:rowId xmlns:a16="http://schemas.microsoft.com/office/drawing/2014/main" val="1633829675"/>
                  </a:ext>
                </a:extLst>
              </a:tr>
              <a:tr h="370840">
                <a:tc>
                  <a:txBody>
                    <a:bodyPr/>
                    <a:lstStyle/>
                    <a:p>
                      <a:pPr algn="l" fontAlgn="t"/>
                      <a:r>
                        <a:rPr lang="en-US" sz="1000" baseline="0">
                          <a:effectLst/>
                        </a:rPr>
                        <a:t>MaxRetryBufferSize</a:t>
                      </a:r>
                    </a:p>
                  </a:txBody>
                  <a:tcPr/>
                </a:tc>
                <a:tc>
                  <a:txBody>
                    <a:bodyPr/>
                    <a:lstStyle/>
                    <a:p>
                      <a:pPr algn="l" fontAlgn="t"/>
                      <a:r>
                        <a:rPr lang="en-US" sz="1000" baseline="0">
                          <a:effectLst/>
                        </a:rPr>
                        <a:t>16 MB</a:t>
                      </a:r>
                    </a:p>
                  </a:txBody>
                  <a:tcPr/>
                </a:tc>
                <a:tc>
                  <a:txBody>
                    <a:bodyPr/>
                    <a:lstStyle/>
                    <a:p>
                      <a:pPr algn="l" fontAlgn="t"/>
                      <a:r>
                        <a:rPr lang="en-US" sz="1000" baseline="0">
                          <a:effectLst/>
                        </a:rPr>
                        <a:t>The maximum buffer size in bytes that can be used to store sent messages when retrying or hedging calls. If the buffer limit is exceeded, then no more retry attempts are made and all hedging calls but one will be canceled. This limit is applied across all calls made using the channel. A null value removes the maximum retry buffer size limit.</a:t>
                      </a:r>
                    </a:p>
                  </a:txBody>
                  <a:tcPr/>
                </a:tc>
                <a:extLst>
                  <a:ext uri="{0D108BD9-81ED-4DB2-BD59-A6C34878D82A}">
                    <a16:rowId xmlns:a16="http://schemas.microsoft.com/office/drawing/2014/main" val="3320850087"/>
                  </a:ext>
                </a:extLst>
              </a:tr>
              <a:tr h="370840">
                <a:tc>
                  <a:txBody>
                    <a:bodyPr/>
                    <a:lstStyle/>
                    <a:p>
                      <a:pPr algn="l" fontAlgn="t"/>
                      <a:r>
                        <a:rPr lang="en-US" sz="1000" baseline="0">
                          <a:effectLst/>
                        </a:rPr>
                        <a:t>MaxRetryBufferPerCallSize</a:t>
                      </a:r>
                    </a:p>
                  </a:txBody>
                  <a:tcPr/>
                </a:tc>
                <a:tc>
                  <a:txBody>
                    <a:bodyPr/>
                    <a:lstStyle/>
                    <a:p>
                      <a:pPr algn="l" fontAlgn="t"/>
                      <a:r>
                        <a:rPr lang="en-US" sz="1000" baseline="0">
                          <a:effectLst/>
                        </a:rPr>
                        <a:t>1 MB</a:t>
                      </a:r>
                    </a:p>
                  </a:txBody>
                  <a:tcPr/>
                </a:tc>
                <a:tc>
                  <a:txBody>
                    <a:bodyPr/>
                    <a:lstStyle/>
                    <a:p>
                      <a:pPr algn="l" fontAlgn="t"/>
                      <a:r>
                        <a:rPr lang="en-US" sz="1000" baseline="0">
                          <a:effectLst/>
                        </a:rPr>
                        <a:t>The maximum buffer size in bytes that can be used to store sent messages when retrying or hedging calls. If the buffer limit is exceeded, then no more retry attempts are made and all hedging calls but one will be canceled. This limit is applied to one call. A null value removes the maximum retry buffer size limit per call.</a:t>
                      </a:r>
                    </a:p>
                  </a:txBody>
                  <a:tcPr/>
                </a:tc>
                <a:extLst>
                  <a:ext uri="{0D108BD9-81ED-4DB2-BD59-A6C34878D82A}">
                    <a16:rowId xmlns:a16="http://schemas.microsoft.com/office/drawing/2014/main" val="2505367730"/>
                  </a:ext>
                </a:extLst>
              </a:tr>
              <a:tr h="370840">
                <a:tc>
                  <a:txBody>
                    <a:bodyPr/>
                    <a:lstStyle/>
                    <a:p>
                      <a:pPr algn="l" fontAlgn="t"/>
                      <a:r>
                        <a:rPr lang="en-US" sz="1000" baseline="0">
                          <a:effectLst/>
                        </a:rPr>
                        <a:t>ServiceConfig</a:t>
                      </a:r>
                    </a:p>
                  </a:txBody>
                  <a:tcPr/>
                </a:tc>
                <a:tc>
                  <a:txBody>
                    <a:bodyPr/>
                    <a:lstStyle/>
                    <a:p>
                      <a:pPr algn="l" fontAlgn="t"/>
                      <a:r>
                        <a:rPr lang="en-US" sz="1000" baseline="0">
                          <a:effectLst/>
                        </a:rPr>
                        <a:t>null</a:t>
                      </a:r>
                    </a:p>
                  </a:txBody>
                  <a:tcPr/>
                </a:tc>
                <a:tc>
                  <a:txBody>
                    <a:bodyPr/>
                    <a:lstStyle/>
                    <a:p>
                      <a:pPr algn="l" fontAlgn="t"/>
                      <a:r>
                        <a:rPr lang="en-US" sz="1000" baseline="0" dirty="0">
                          <a:effectLst/>
                        </a:rPr>
                        <a:t>The service config for a </a:t>
                      </a:r>
                      <a:r>
                        <a:rPr lang="en-US" sz="1000" baseline="0" dirty="0" err="1">
                          <a:effectLst/>
                        </a:rPr>
                        <a:t>gRPC</a:t>
                      </a:r>
                      <a:r>
                        <a:rPr lang="en-US" sz="1000" baseline="0" dirty="0">
                          <a:effectLst/>
                        </a:rPr>
                        <a:t> channel. A service config can be used to configure </a:t>
                      </a:r>
                      <a:r>
                        <a:rPr lang="en-US" sz="1000" u="none" strike="noStrike" baseline="0" dirty="0" err="1">
                          <a:effectLst/>
                          <a:hlinkClick r:id="rId3"/>
                        </a:rPr>
                        <a:t>gRPC</a:t>
                      </a:r>
                      <a:r>
                        <a:rPr lang="en-US" sz="1000" u="none" strike="noStrike" baseline="0" dirty="0">
                          <a:effectLst/>
                          <a:hlinkClick r:id="rId3"/>
                        </a:rPr>
                        <a:t> retries</a:t>
                      </a:r>
                      <a:r>
                        <a:rPr lang="en-US" sz="1000" baseline="0" dirty="0">
                          <a:effectLst/>
                        </a:rPr>
                        <a:t>.</a:t>
                      </a:r>
                    </a:p>
                  </a:txBody>
                  <a:tcPr/>
                </a:tc>
                <a:extLst>
                  <a:ext uri="{0D108BD9-81ED-4DB2-BD59-A6C34878D82A}">
                    <a16:rowId xmlns:a16="http://schemas.microsoft.com/office/drawing/2014/main" val="1142028242"/>
                  </a:ext>
                </a:extLst>
              </a:tr>
            </a:tbl>
          </a:graphicData>
        </a:graphic>
      </p:graphicFrame>
    </p:spTree>
    <p:extLst>
      <p:ext uri="{BB962C8B-B14F-4D97-AF65-F5344CB8AC3E}">
        <p14:creationId xmlns:p14="http://schemas.microsoft.com/office/powerpoint/2010/main" val="59883083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F2E8D-765E-4000-8033-9E548DECF007}"/>
              </a:ext>
            </a:extLst>
          </p:cNvPr>
          <p:cNvSpPr>
            <a:spLocks noGrp="1"/>
          </p:cNvSpPr>
          <p:nvPr>
            <p:ph type="title"/>
          </p:nvPr>
        </p:nvSpPr>
        <p:spPr/>
        <p:txBody>
          <a:bodyPr/>
          <a:lstStyle/>
          <a:p>
            <a:r>
              <a:rPr lang="en-US" dirty="0"/>
              <a:t>Configure client options</a:t>
            </a:r>
          </a:p>
        </p:txBody>
      </p:sp>
      <p:sp>
        <p:nvSpPr>
          <p:cNvPr id="5" name="Content Placeholder 4">
            <a:extLst>
              <a:ext uri="{FF2B5EF4-FFF2-40B4-BE49-F238E27FC236}">
                <a16:creationId xmlns:a16="http://schemas.microsoft.com/office/drawing/2014/main" id="{8E3AA0B7-7BDD-4225-8D96-94F725A6FBFC}"/>
              </a:ext>
            </a:extLst>
          </p:cNvPr>
          <p:cNvSpPr>
            <a:spLocks noGrp="1"/>
          </p:cNvSpPr>
          <p:nvPr>
            <p:ph sz="quarter" idx="10"/>
          </p:nvPr>
        </p:nvSpPr>
        <p:spPr>
          <a:xfrm>
            <a:off x="584200" y="1435100"/>
            <a:ext cx="11018838" cy="1169551"/>
          </a:xfrm>
        </p:spPr>
        <p:txBody>
          <a:bodyPr/>
          <a:lstStyle/>
          <a:p>
            <a:pPr marL="0" indent="0">
              <a:buNone/>
            </a:pPr>
            <a:r>
              <a:rPr lang="en-US" dirty="0"/>
              <a:t>The following code:</a:t>
            </a:r>
          </a:p>
          <a:p>
            <a:pPr lvl="1"/>
            <a:r>
              <a:rPr lang="en-US" dirty="0"/>
              <a:t>Sets the maximum send and receive message size on the channel.</a:t>
            </a:r>
          </a:p>
          <a:p>
            <a:pPr lvl="1"/>
            <a:r>
              <a:rPr lang="en-US" dirty="0"/>
              <a:t>Creates a client.</a:t>
            </a:r>
          </a:p>
        </p:txBody>
      </p:sp>
      <p:sp>
        <p:nvSpPr>
          <p:cNvPr id="7" name="TextBox 6">
            <a:extLst>
              <a:ext uri="{FF2B5EF4-FFF2-40B4-BE49-F238E27FC236}">
                <a16:creationId xmlns:a16="http://schemas.microsoft.com/office/drawing/2014/main" id="{03E86455-55FC-493D-963D-3242F742C692}"/>
              </a:ext>
            </a:extLst>
          </p:cNvPr>
          <p:cNvSpPr txBox="1"/>
          <p:nvPr/>
        </p:nvSpPr>
        <p:spPr>
          <a:xfrm>
            <a:off x="1234830" y="2873211"/>
            <a:ext cx="10480431" cy="3623300"/>
          </a:xfrm>
          <a:prstGeom prst="rect">
            <a:avLst/>
          </a:prstGeom>
          <a:noFill/>
        </p:spPr>
        <p:txBody>
          <a:bodyPr wrap="square">
            <a:spAutoFit/>
          </a:bodyPr>
          <a:lstStyle/>
          <a:p>
            <a:r>
              <a:rPr lang="en-US" dirty="0">
                <a:solidFill>
                  <a:schemeClr val="accent1"/>
                </a:solidFill>
              </a:rPr>
              <a:t>static</a:t>
            </a:r>
            <a:r>
              <a:rPr lang="en-US" dirty="0"/>
              <a:t> </a:t>
            </a:r>
            <a:r>
              <a:rPr lang="en-US" dirty="0">
                <a:solidFill>
                  <a:schemeClr val="accent1"/>
                </a:solidFill>
              </a:rPr>
              <a:t>async</a:t>
            </a:r>
            <a:r>
              <a:rPr lang="en-US" dirty="0"/>
              <a:t> Task </a:t>
            </a:r>
            <a:r>
              <a:rPr lang="en-US" dirty="0">
                <a:solidFill>
                  <a:schemeClr val="accent4"/>
                </a:solidFill>
              </a:rPr>
              <a:t>Main</a:t>
            </a:r>
            <a:r>
              <a:rPr lang="en-US" dirty="0"/>
              <a:t>(</a:t>
            </a:r>
            <a:r>
              <a:rPr lang="en-US" dirty="0">
                <a:solidFill>
                  <a:schemeClr val="accent1"/>
                </a:solidFill>
              </a:rPr>
              <a:t>string</a:t>
            </a:r>
            <a:r>
              <a:rPr lang="en-US" dirty="0"/>
              <a:t>[] </a:t>
            </a:r>
            <a:r>
              <a:rPr lang="en-US" dirty="0" err="1"/>
              <a:t>args</a:t>
            </a:r>
            <a:r>
              <a:rPr lang="en-US" dirty="0"/>
              <a:t>)</a:t>
            </a:r>
          </a:p>
          <a:p>
            <a:r>
              <a:rPr lang="en-US" dirty="0"/>
              <a:t>{</a:t>
            </a:r>
          </a:p>
          <a:p>
            <a:r>
              <a:rPr lang="en-US" dirty="0"/>
              <a:t>    </a:t>
            </a:r>
            <a:r>
              <a:rPr lang="en-US" dirty="0">
                <a:solidFill>
                  <a:schemeClr val="accent1"/>
                </a:solidFill>
              </a:rPr>
              <a:t>var</a:t>
            </a:r>
            <a:r>
              <a:rPr lang="en-US" dirty="0"/>
              <a:t> channel = </a:t>
            </a:r>
            <a:r>
              <a:rPr lang="en-US" dirty="0" err="1"/>
              <a:t>GrpcChannel.ForAddress</a:t>
            </a:r>
            <a:r>
              <a:rPr lang="en-US" dirty="0"/>
              <a:t>("https://localhost:5001", </a:t>
            </a:r>
            <a:r>
              <a:rPr lang="en-US" dirty="0">
                <a:solidFill>
                  <a:schemeClr val="accent1"/>
                </a:solidFill>
              </a:rPr>
              <a:t>new</a:t>
            </a:r>
            <a:r>
              <a:rPr lang="en-US" dirty="0"/>
              <a:t> </a:t>
            </a:r>
            <a:r>
              <a:rPr lang="en-US" dirty="0" err="1"/>
              <a:t>GrpcChannelOptions</a:t>
            </a:r>
            <a:endParaRPr lang="en-US" dirty="0"/>
          </a:p>
          <a:p>
            <a:r>
              <a:rPr lang="en-US" dirty="0"/>
              <a:t>    {</a:t>
            </a:r>
          </a:p>
          <a:p>
            <a:r>
              <a:rPr lang="en-US" dirty="0"/>
              <a:t>        </a:t>
            </a:r>
            <a:r>
              <a:rPr lang="en-US" dirty="0" err="1"/>
              <a:t>MaxReceiveMessageSize</a:t>
            </a:r>
            <a:r>
              <a:rPr lang="en-US" dirty="0"/>
              <a:t> = 5 * 1024 * 1024, </a:t>
            </a:r>
            <a:r>
              <a:rPr lang="en-US" dirty="0">
                <a:solidFill>
                  <a:srgbClr val="107C10"/>
                </a:solidFill>
              </a:rPr>
              <a:t>// 5 MB</a:t>
            </a:r>
          </a:p>
          <a:p>
            <a:r>
              <a:rPr lang="en-US" dirty="0"/>
              <a:t>        </a:t>
            </a:r>
            <a:r>
              <a:rPr lang="en-US" dirty="0" err="1"/>
              <a:t>MaxSendMessageSize</a:t>
            </a:r>
            <a:r>
              <a:rPr lang="en-US" dirty="0"/>
              <a:t> = 2 * 1024 * 1024 </a:t>
            </a:r>
            <a:r>
              <a:rPr lang="en-US" dirty="0">
                <a:solidFill>
                  <a:srgbClr val="107C10"/>
                </a:solidFill>
              </a:rPr>
              <a:t>// 2 MB</a:t>
            </a:r>
          </a:p>
          <a:p>
            <a:r>
              <a:rPr lang="en-US" dirty="0"/>
              <a:t>    });</a:t>
            </a:r>
          </a:p>
          <a:p>
            <a:r>
              <a:rPr lang="en-US" dirty="0"/>
              <a:t>    </a:t>
            </a:r>
            <a:r>
              <a:rPr lang="en-US" dirty="0">
                <a:solidFill>
                  <a:schemeClr val="accent1"/>
                </a:solidFill>
              </a:rPr>
              <a:t>var</a:t>
            </a:r>
            <a:r>
              <a:rPr lang="en-US" dirty="0"/>
              <a:t> client = </a:t>
            </a:r>
            <a:r>
              <a:rPr lang="en-US" dirty="0">
                <a:solidFill>
                  <a:schemeClr val="accent1"/>
                </a:solidFill>
              </a:rPr>
              <a:t>new</a:t>
            </a:r>
            <a:r>
              <a:rPr lang="en-US" dirty="0"/>
              <a:t> </a:t>
            </a:r>
            <a:r>
              <a:rPr lang="en-US" dirty="0" err="1"/>
              <a:t>Greeter.GreeterClient</a:t>
            </a:r>
            <a:r>
              <a:rPr lang="en-US" dirty="0"/>
              <a:t>(channel);</a:t>
            </a:r>
          </a:p>
          <a:p>
            <a:endParaRPr lang="en-US" dirty="0"/>
          </a:p>
          <a:p>
            <a:r>
              <a:rPr lang="en-US" dirty="0"/>
              <a:t>    </a:t>
            </a:r>
            <a:r>
              <a:rPr lang="en-US" dirty="0">
                <a:solidFill>
                  <a:schemeClr val="accent1"/>
                </a:solidFill>
              </a:rPr>
              <a:t>var</a:t>
            </a:r>
            <a:r>
              <a:rPr lang="en-US" dirty="0"/>
              <a:t> reply = </a:t>
            </a:r>
            <a:r>
              <a:rPr lang="en-US" dirty="0">
                <a:solidFill>
                  <a:schemeClr val="accent1"/>
                </a:solidFill>
              </a:rPr>
              <a:t>await</a:t>
            </a:r>
            <a:r>
              <a:rPr lang="en-US" dirty="0"/>
              <a:t> </a:t>
            </a:r>
            <a:r>
              <a:rPr lang="en-US" dirty="0" err="1"/>
              <a:t>client.SayHelloAsync</a:t>
            </a:r>
            <a:r>
              <a:rPr lang="en-US" dirty="0"/>
              <a:t>(</a:t>
            </a:r>
          </a:p>
          <a:p>
            <a:r>
              <a:rPr lang="en-US" dirty="0"/>
              <a:t>                      </a:t>
            </a:r>
            <a:r>
              <a:rPr lang="en-US" dirty="0">
                <a:solidFill>
                  <a:schemeClr val="accent1"/>
                </a:solidFill>
              </a:rPr>
              <a:t>new</a:t>
            </a:r>
            <a:r>
              <a:rPr lang="en-US" dirty="0"/>
              <a:t> </a:t>
            </a:r>
            <a:r>
              <a:rPr lang="en-US" dirty="0" err="1"/>
              <a:t>HelloRequest</a:t>
            </a:r>
            <a:r>
              <a:rPr lang="en-US" dirty="0"/>
              <a:t> { Name = </a:t>
            </a:r>
            <a:r>
              <a:rPr lang="en-US" dirty="0">
                <a:solidFill>
                  <a:srgbClr val="D83B01"/>
                </a:solidFill>
              </a:rPr>
              <a:t>"</a:t>
            </a:r>
            <a:r>
              <a:rPr lang="en-US" dirty="0" err="1">
                <a:solidFill>
                  <a:srgbClr val="D83B01"/>
                </a:solidFill>
              </a:rPr>
              <a:t>GreeterClient</a:t>
            </a:r>
            <a:r>
              <a:rPr lang="en-US" dirty="0">
                <a:solidFill>
                  <a:srgbClr val="D83B01"/>
                </a:solidFill>
              </a:rPr>
              <a:t>"</a:t>
            </a:r>
            <a:r>
              <a:rPr lang="en-US" dirty="0"/>
              <a:t> });</a:t>
            </a:r>
          </a:p>
          <a:p>
            <a:r>
              <a:rPr lang="en-US" dirty="0"/>
              <a:t>    </a:t>
            </a:r>
            <a:r>
              <a:rPr lang="en-US" dirty="0" err="1"/>
              <a:t>Console.WriteLine</a:t>
            </a:r>
            <a:r>
              <a:rPr lang="en-US" dirty="0"/>
              <a:t>(</a:t>
            </a:r>
            <a:r>
              <a:rPr lang="en-US" dirty="0">
                <a:solidFill>
                  <a:srgbClr val="D83B01"/>
                </a:solidFill>
              </a:rPr>
              <a:t>"Greeting: "</a:t>
            </a:r>
            <a:r>
              <a:rPr lang="en-US" dirty="0"/>
              <a:t> + </a:t>
            </a:r>
            <a:r>
              <a:rPr lang="en-US" dirty="0" err="1"/>
              <a:t>reply.Message</a:t>
            </a:r>
            <a:r>
              <a:rPr lang="en-US" dirty="0"/>
              <a:t>);</a:t>
            </a:r>
          </a:p>
          <a:p>
            <a:r>
              <a:rPr lang="en-US" dirty="0"/>
              <a:t>}</a:t>
            </a:r>
          </a:p>
        </p:txBody>
      </p:sp>
    </p:spTree>
    <p:extLst>
      <p:ext uri="{BB962C8B-B14F-4D97-AF65-F5344CB8AC3E}">
        <p14:creationId xmlns:p14="http://schemas.microsoft.com/office/powerpoint/2010/main" val="387682138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DAC2-C8BC-452A-9A46-BB1B63B9648F}"/>
              </a:ext>
            </a:extLst>
          </p:cNvPr>
          <p:cNvSpPr>
            <a:spLocks noGrp="1"/>
          </p:cNvSpPr>
          <p:nvPr>
            <p:ph type="title"/>
          </p:nvPr>
        </p:nvSpPr>
        <p:spPr/>
        <p:txBody>
          <a:bodyPr/>
          <a:lstStyle/>
          <a:p>
            <a:r>
              <a:rPr lang="en-US" dirty="0"/>
              <a:t>Configure TLS</a:t>
            </a:r>
          </a:p>
        </p:txBody>
      </p:sp>
      <p:sp>
        <p:nvSpPr>
          <p:cNvPr id="3" name="Content Placeholder 2">
            <a:extLst>
              <a:ext uri="{FF2B5EF4-FFF2-40B4-BE49-F238E27FC236}">
                <a16:creationId xmlns:a16="http://schemas.microsoft.com/office/drawing/2014/main" id="{9CDD404E-D70F-4A1D-9FD9-565483D43F8B}"/>
              </a:ext>
            </a:extLst>
          </p:cNvPr>
          <p:cNvSpPr>
            <a:spLocks noGrp="1"/>
          </p:cNvSpPr>
          <p:nvPr>
            <p:ph sz="quarter" idx="10"/>
          </p:nvPr>
        </p:nvSpPr>
        <p:spPr>
          <a:xfrm>
            <a:off x="584200" y="1435100"/>
            <a:ext cx="11018838" cy="4924425"/>
          </a:xfrm>
        </p:spPr>
        <p:txBody>
          <a:bodyPr/>
          <a:lstStyle/>
          <a:p>
            <a:r>
              <a:rPr lang="en-US" sz="2000" dirty="0"/>
              <a:t>A </a:t>
            </a:r>
            <a:r>
              <a:rPr lang="en-US" sz="2000" dirty="0" err="1"/>
              <a:t>gRPC</a:t>
            </a:r>
            <a:r>
              <a:rPr lang="en-US" sz="2000" dirty="0"/>
              <a:t> client must use the same connection-level security as the called service. </a:t>
            </a:r>
          </a:p>
          <a:p>
            <a:endParaRPr lang="en-US" sz="2000" dirty="0"/>
          </a:p>
          <a:p>
            <a:r>
              <a:rPr lang="en-US" sz="2000" dirty="0" err="1"/>
              <a:t>gRPC</a:t>
            </a:r>
            <a:r>
              <a:rPr lang="en-US" sz="2000" dirty="0"/>
              <a:t> client Transport Layer Security (TLS) is configured when the </a:t>
            </a:r>
            <a:r>
              <a:rPr lang="en-US" sz="2000" dirty="0" err="1"/>
              <a:t>gRPC</a:t>
            </a:r>
            <a:r>
              <a:rPr lang="en-US" sz="2000" dirty="0"/>
              <a:t> channel is created. </a:t>
            </a:r>
          </a:p>
          <a:p>
            <a:endParaRPr lang="en-US" sz="2000" dirty="0"/>
          </a:p>
          <a:p>
            <a:r>
              <a:rPr lang="en-US" sz="2000" dirty="0"/>
              <a:t>A </a:t>
            </a:r>
            <a:r>
              <a:rPr lang="en-US" sz="2000" dirty="0" err="1"/>
              <a:t>gRPC</a:t>
            </a:r>
            <a:r>
              <a:rPr lang="en-US" sz="2000" dirty="0"/>
              <a:t> client throws an error when it calls a service and the connection-level security of the channel and service don't match.</a:t>
            </a:r>
          </a:p>
          <a:p>
            <a:endParaRPr lang="en-US" sz="2000" dirty="0"/>
          </a:p>
          <a:p>
            <a:r>
              <a:rPr lang="en-US" sz="2000" dirty="0"/>
              <a:t>To configure a </a:t>
            </a:r>
            <a:r>
              <a:rPr lang="en-US" sz="2000" dirty="0" err="1"/>
              <a:t>gRPC</a:t>
            </a:r>
            <a:r>
              <a:rPr lang="en-US" sz="2000" dirty="0"/>
              <a:t> channel to use TLS, ensure the server address starts with </a:t>
            </a:r>
            <a:r>
              <a:rPr lang="en-US" sz="2000" b="1" dirty="0"/>
              <a:t>https</a:t>
            </a:r>
            <a:r>
              <a:rPr lang="en-US" sz="2000" dirty="0"/>
              <a:t>. For example, </a:t>
            </a:r>
            <a:r>
              <a:rPr lang="en-US" sz="2000" b="1" dirty="0" err="1"/>
              <a:t>GrpcChannel.ForAddress</a:t>
            </a:r>
            <a:r>
              <a:rPr lang="en-US" sz="2000" b="1" dirty="0"/>
              <a:t>("https://localhost:5001") </a:t>
            </a:r>
            <a:r>
              <a:rPr lang="en-US" sz="2000" dirty="0"/>
              <a:t>uses HTTPS protocol. </a:t>
            </a:r>
          </a:p>
          <a:p>
            <a:endParaRPr lang="en-US" sz="2000" dirty="0"/>
          </a:p>
          <a:p>
            <a:r>
              <a:rPr lang="en-US" sz="2000" dirty="0"/>
              <a:t>The </a:t>
            </a:r>
            <a:r>
              <a:rPr lang="en-US" sz="2000" dirty="0" err="1"/>
              <a:t>gRPC</a:t>
            </a:r>
            <a:r>
              <a:rPr lang="en-US" sz="2000" dirty="0"/>
              <a:t> channel automatically negotiates a connection secured by TLS and uses a secure connection to make </a:t>
            </a:r>
            <a:r>
              <a:rPr lang="en-US" sz="2000" dirty="0" err="1"/>
              <a:t>gRPC</a:t>
            </a:r>
            <a:r>
              <a:rPr lang="en-US" sz="2000" dirty="0"/>
              <a:t> calls.</a:t>
            </a:r>
          </a:p>
          <a:p>
            <a:endParaRPr lang="en-US" sz="2000" dirty="0"/>
          </a:p>
          <a:p>
            <a:r>
              <a:rPr lang="en-US" sz="2000" dirty="0"/>
              <a:t>To call unsecured </a:t>
            </a:r>
            <a:r>
              <a:rPr lang="en-US" sz="2000" dirty="0" err="1"/>
              <a:t>gRPC</a:t>
            </a:r>
            <a:r>
              <a:rPr lang="en-US" sz="2000" dirty="0"/>
              <a:t> services, ensure the server address starts with http.</a:t>
            </a:r>
          </a:p>
        </p:txBody>
      </p:sp>
    </p:spTree>
    <p:extLst>
      <p:ext uri="{BB962C8B-B14F-4D97-AF65-F5344CB8AC3E}">
        <p14:creationId xmlns:p14="http://schemas.microsoft.com/office/powerpoint/2010/main" val="4128294552"/>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wo female and two male employees collaborate around a computer screen.">
            <a:extLst>
              <a:ext uri="{FF2B5EF4-FFF2-40B4-BE49-F238E27FC236}">
                <a16:creationId xmlns:a16="http://schemas.microsoft.com/office/drawing/2014/main" id="{526B7DA3-3FC6-C14A-9D04-61D8F0B70718}"/>
              </a:ext>
            </a:extLst>
          </p:cNvPr>
          <p:cNvPicPr>
            <a:picLocks noGrp="1" noChangeAspect="1"/>
          </p:cNvPicPr>
          <p:nvPr>
            <p:ph type="pic" sz="quarter" idx="10"/>
          </p:nvPr>
        </p:nvPicPr>
        <p:blipFill>
          <a:blip r:embed="rId2"/>
          <a:srcRect t="7802" b="7802"/>
          <a:stretch>
            <a:fillRect/>
          </a:stretch>
        </p:blipFill>
        <p:spPr/>
      </p:pic>
      <p:sp>
        <p:nvSpPr>
          <p:cNvPr id="3" name="Title 2">
            <a:extLst>
              <a:ext uri="{FF2B5EF4-FFF2-40B4-BE49-F238E27FC236}">
                <a16:creationId xmlns:a16="http://schemas.microsoft.com/office/drawing/2014/main" id="{BAE92985-B461-E849-9E65-A59CD40156A5}"/>
              </a:ext>
            </a:extLst>
          </p:cNvPr>
          <p:cNvSpPr>
            <a:spLocks noGrp="1"/>
          </p:cNvSpPr>
          <p:nvPr>
            <p:ph type="title"/>
          </p:nvPr>
        </p:nvSpPr>
        <p:spPr/>
        <p:txBody>
          <a:bodyPr/>
          <a:lstStyle/>
          <a:p>
            <a:r>
              <a:rPr lang="en-US" dirty="0"/>
              <a:t>Kafka Intergration</a:t>
            </a:r>
          </a:p>
        </p:txBody>
      </p:sp>
    </p:spTree>
    <p:extLst>
      <p:ext uri="{BB962C8B-B14F-4D97-AF65-F5344CB8AC3E}">
        <p14:creationId xmlns:p14="http://schemas.microsoft.com/office/powerpoint/2010/main" val="343396810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BE754-4C3D-4081-9B89-84A7D302C974}"/>
              </a:ext>
            </a:extLst>
          </p:cNvPr>
          <p:cNvSpPr>
            <a:spLocks noGrp="1"/>
          </p:cNvSpPr>
          <p:nvPr>
            <p:ph type="title"/>
          </p:nvPr>
        </p:nvSpPr>
        <p:spPr/>
        <p:txBody>
          <a:bodyPr/>
          <a:lstStyle/>
          <a:p>
            <a:r>
              <a:rPr lang="en-US" dirty="0"/>
              <a:t>What Is Apache Kafka?</a:t>
            </a:r>
          </a:p>
        </p:txBody>
      </p:sp>
      <p:sp>
        <p:nvSpPr>
          <p:cNvPr id="3" name="Content Placeholder 2">
            <a:extLst>
              <a:ext uri="{FF2B5EF4-FFF2-40B4-BE49-F238E27FC236}">
                <a16:creationId xmlns:a16="http://schemas.microsoft.com/office/drawing/2014/main" id="{0DCFF296-7EE7-4DC6-97E3-7CFE65F2C722}"/>
              </a:ext>
            </a:extLst>
          </p:cNvPr>
          <p:cNvSpPr>
            <a:spLocks noGrp="1"/>
          </p:cNvSpPr>
          <p:nvPr>
            <p:ph sz="quarter" idx="10"/>
          </p:nvPr>
        </p:nvSpPr>
        <p:spPr>
          <a:xfrm>
            <a:off x="584200" y="1435100"/>
            <a:ext cx="11018838" cy="4493538"/>
          </a:xfrm>
        </p:spPr>
        <p:txBody>
          <a:bodyPr/>
          <a:lstStyle/>
          <a:p>
            <a:r>
              <a:rPr lang="en-US" sz="2000" dirty="0"/>
              <a:t>Apache Kafka is an event streaming platform used to collect, process, store, and integrate data at scale. </a:t>
            </a:r>
          </a:p>
          <a:p>
            <a:endParaRPr lang="en-US" sz="2000" dirty="0"/>
          </a:p>
          <a:p>
            <a:r>
              <a:rPr lang="en-US" sz="2000" dirty="0"/>
              <a:t>It has numerous use cases including distributed logging, stream processing, data integration, and pub/sub messaging.</a:t>
            </a:r>
          </a:p>
          <a:p>
            <a:endParaRPr lang="en-US" sz="2000" dirty="0"/>
          </a:p>
          <a:p>
            <a:r>
              <a:rPr lang="en-US" sz="2000" dirty="0"/>
              <a:t>In order to make complete sense of what Kafka does, we'll delve into what an "event streaming platform" is and how it works. </a:t>
            </a:r>
          </a:p>
          <a:p>
            <a:endParaRPr lang="en-US" sz="2000" dirty="0"/>
          </a:p>
          <a:p>
            <a:r>
              <a:rPr lang="en-US" sz="2000" dirty="0"/>
              <a:t>So before delving into Kafka architecture or its core components, let's discuss what an event is. </a:t>
            </a:r>
          </a:p>
          <a:p>
            <a:endParaRPr lang="en-US" sz="2000" dirty="0"/>
          </a:p>
          <a:p>
            <a:r>
              <a:rPr lang="en-US" sz="2000" dirty="0"/>
              <a:t>This will help explain how Kafka stores events, how to get events in and out of the system, and how to analyze event streams.</a:t>
            </a:r>
          </a:p>
        </p:txBody>
      </p:sp>
    </p:spTree>
    <p:extLst>
      <p:ext uri="{BB962C8B-B14F-4D97-AF65-F5344CB8AC3E}">
        <p14:creationId xmlns:p14="http://schemas.microsoft.com/office/powerpoint/2010/main" val="338845779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7783-D508-4B4A-9E54-48903782BAD1}"/>
              </a:ext>
            </a:extLst>
          </p:cNvPr>
          <p:cNvSpPr>
            <a:spLocks noGrp="1"/>
          </p:cNvSpPr>
          <p:nvPr>
            <p:ph type="title"/>
          </p:nvPr>
        </p:nvSpPr>
        <p:spPr/>
        <p:txBody>
          <a:bodyPr/>
          <a:lstStyle/>
          <a:p>
            <a:r>
              <a:rPr lang="en-US" dirty="0"/>
              <a:t>What Are Events?</a:t>
            </a:r>
          </a:p>
        </p:txBody>
      </p:sp>
      <p:sp>
        <p:nvSpPr>
          <p:cNvPr id="3" name="Content Placeholder 2">
            <a:extLst>
              <a:ext uri="{FF2B5EF4-FFF2-40B4-BE49-F238E27FC236}">
                <a16:creationId xmlns:a16="http://schemas.microsoft.com/office/drawing/2014/main" id="{74D25481-C14E-402A-B907-A5CA79754B41}"/>
              </a:ext>
            </a:extLst>
          </p:cNvPr>
          <p:cNvSpPr>
            <a:spLocks noGrp="1"/>
          </p:cNvSpPr>
          <p:nvPr>
            <p:ph sz="quarter" idx="10"/>
          </p:nvPr>
        </p:nvSpPr>
        <p:spPr>
          <a:xfrm>
            <a:off x="584200" y="1435100"/>
            <a:ext cx="11018838" cy="4875181"/>
          </a:xfrm>
        </p:spPr>
        <p:txBody>
          <a:bodyPr/>
          <a:lstStyle/>
          <a:p>
            <a:r>
              <a:rPr lang="en-US" sz="2400" dirty="0"/>
              <a:t>An event is any type of action, incident, or change that's identified or recorded by software or applications. </a:t>
            </a:r>
          </a:p>
          <a:p>
            <a:endParaRPr lang="en-US" sz="2400" dirty="0"/>
          </a:p>
          <a:p>
            <a:r>
              <a:rPr lang="en-US" sz="2400" dirty="0"/>
              <a:t>For example, a payment, a website click, or a temperature reading, along with a description of what happened.</a:t>
            </a:r>
          </a:p>
          <a:p>
            <a:endParaRPr lang="en-US" sz="2400" dirty="0"/>
          </a:p>
          <a:p>
            <a:r>
              <a:rPr lang="en-US" sz="2400" dirty="0"/>
              <a:t>In other words, an event is a combination of notification—the element of when-ness that can be used to trigger some other activity—and state. </a:t>
            </a:r>
          </a:p>
          <a:p>
            <a:endParaRPr lang="en-US" sz="2400" dirty="0"/>
          </a:p>
          <a:p>
            <a:r>
              <a:rPr lang="en-US" sz="2400" dirty="0"/>
              <a:t>That state is usually fairly small, say less than a megabyte or so, and is normally represented in some structured format, say in JSON or an object serialized with Apache Avro™ or Protocol Buffers.</a:t>
            </a:r>
          </a:p>
        </p:txBody>
      </p:sp>
    </p:spTree>
    <p:extLst>
      <p:ext uri="{BB962C8B-B14F-4D97-AF65-F5344CB8AC3E}">
        <p14:creationId xmlns:p14="http://schemas.microsoft.com/office/powerpoint/2010/main" val="448296833"/>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D9FE8B-F61E-4D94-A74A-01B5C4749045}"/>
              </a:ext>
            </a:extLst>
          </p:cNvPr>
          <p:cNvPicPr>
            <a:picLocks noChangeAspect="1"/>
          </p:cNvPicPr>
          <p:nvPr/>
        </p:nvPicPr>
        <p:blipFill>
          <a:blip r:embed="rId2"/>
          <a:stretch>
            <a:fillRect/>
          </a:stretch>
        </p:blipFill>
        <p:spPr>
          <a:xfrm>
            <a:off x="7177228" y="1994026"/>
            <a:ext cx="4429555" cy="3428874"/>
          </a:xfrm>
          <a:prstGeom prst="rect">
            <a:avLst/>
          </a:prstGeom>
        </p:spPr>
      </p:pic>
      <p:sp>
        <p:nvSpPr>
          <p:cNvPr id="2" name="Title 1">
            <a:extLst>
              <a:ext uri="{FF2B5EF4-FFF2-40B4-BE49-F238E27FC236}">
                <a16:creationId xmlns:a16="http://schemas.microsoft.com/office/drawing/2014/main" id="{37E36770-E8F9-479C-8B05-898CFDC7B78C}"/>
              </a:ext>
            </a:extLst>
          </p:cNvPr>
          <p:cNvSpPr>
            <a:spLocks noGrp="1"/>
          </p:cNvSpPr>
          <p:nvPr>
            <p:ph type="title"/>
          </p:nvPr>
        </p:nvSpPr>
        <p:spPr>
          <a:xfrm>
            <a:off x="588263" y="457200"/>
            <a:ext cx="11018520" cy="553998"/>
          </a:xfrm>
        </p:spPr>
        <p:txBody>
          <a:bodyPr/>
          <a:lstStyle/>
          <a:p>
            <a:r>
              <a:rPr lang="en-US" b="0" i="0" dirty="0">
                <a:solidFill>
                  <a:srgbClr val="000000"/>
                </a:solidFill>
                <a:effectLst/>
                <a:latin typeface="MarkPro-Bold"/>
              </a:rPr>
              <a:t>Kafka and Events – Key/Value Pairs</a:t>
            </a:r>
            <a:endParaRPr lang="en-US" dirty="0"/>
          </a:p>
        </p:txBody>
      </p:sp>
      <p:sp>
        <p:nvSpPr>
          <p:cNvPr id="3" name="Content Placeholder 2">
            <a:extLst>
              <a:ext uri="{FF2B5EF4-FFF2-40B4-BE49-F238E27FC236}">
                <a16:creationId xmlns:a16="http://schemas.microsoft.com/office/drawing/2014/main" id="{961310A0-51BB-4BD9-BC43-16DF8ACA7DD6}"/>
              </a:ext>
            </a:extLst>
          </p:cNvPr>
          <p:cNvSpPr>
            <a:spLocks noGrp="1"/>
          </p:cNvSpPr>
          <p:nvPr>
            <p:ph sz="quarter" idx="10"/>
          </p:nvPr>
        </p:nvSpPr>
        <p:spPr>
          <a:xfrm>
            <a:off x="584200" y="1435100"/>
            <a:ext cx="7297928" cy="5373779"/>
          </a:xfrm>
        </p:spPr>
        <p:txBody>
          <a:bodyPr/>
          <a:lstStyle/>
          <a:p>
            <a:pPr algn="l"/>
            <a:r>
              <a:rPr lang="en-US" sz="1800" b="0" i="0" dirty="0">
                <a:solidFill>
                  <a:srgbClr val="000000"/>
                </a:solidFill>
                <a:effectLst/>
                <a:latin typeface="MarkPro-NarrowBook"/>
              </a:rPr>
              <a:t>Kafka is based on the abstraction of a distributed commit log. </a:t>
            </a:r>
          </a:p>
          <a:p>
            <a:pPr algn="l"/>
            <a:endParaRPr lang="en-US" sz="1800" dirty="0">
              <a:solidFill>
                <a:srgbClr val="000000"/>
              </a:solidFill>
              <a:latin typeface="MarkPro-NarrowBook"/>
            </a:endParaRPr>
          </a:p>
          <a:p>
            <a:pPr algn="l"/>
            <a:r>
              <a:rPr lang="en-US" sz="1800" b="0" i="0" dirty="0">
                <a:solidFill>
                  <a:srgbClr val="000000"/>
                </a:solidFill>
                <a:effectLst/>
                <a:latin typeface="MarkPro-NarrowBook"/>
              </a:rPr>
              <a:t>By splitting a log into partitions, Kafka is able to scale-out systems. </a:t>
            </a:r>
          </a:p>
          <a:p>
            <a:pPr algn="l"/>
            <a:endParaRPr lang="en-US" sz="1800" dirty="0">
              <a:solidFill>
                <a:srgbClr val="000000"/>
              </a:solidFill>
              <a:latin typeface="MarkPro-NarrowBook"/>
            </a:endParaRPr>
          </a:p>
          <a:p>
            <a:pPr algn="l"/>
            <a:r>
              <a:rPr lang="en-US" sz="1800" b="0" i="0" dirty="0">
                <a:solidFill>
                  <a:srgbClr val="000000"/>
                </a:solidFill>
                <a:effectLst/>
                <a:latin typeface="MarkPro-NarrowBook"/>
              </a:rPr>
              <a:t>As such, Kafka models events as key/value pairs. Internally, keys and values are just sequences of bytes, but externally in your programming language of choice, they are often structured objects represented in your language’s type system. </a:t>
            </a:r>
          </a:p>
          <a:p>
            <a:pPr algn="l"/>
            <a:endParaRPr lang="en-US" sz="1800" dirty="0">
              <a:solidFill>
                <a:srgbClr val="000000"/>
              </a:solidFill>
              <a:latin typeface="MarkPro-NarrowBook"/>
            </a:endParaRPr>
          </a:p>
          <a:p>
            <a:pPr algn="l"/>
            <a:r>
              <a:rPr lang="en-US" sz="1800" b="0" i="0" dirty="0">
                <a:solidFill>
                  <a:srgbClr val="000000"/>
                </a:solidFill>
                <a:effectLst/>
                <a:latin typeface="MarkPro-NarrowBook"/>
              </a:rPr>
              <a:t>Kafka famously calls the translation between language types and internal bytes serialization and deserialization. </a:t>
            </a:r>
          </a:p>
          <a:p>
            <a:pPr algn="l"/>
            <a:endParaRPr lang="en-US" sz="1800" dirty="0">
              <a:solidFill>
                <a:srgbClr val="000000"/>
              </a:solidFill>
              <a:latin typeface="MarkPro-NarrowBook"/>
            </a:endParaRPr>
          </a:p>
          <a:p>
            <a:pPr algn="l"/>
            <a:r>
              <a:rPr lang="en-US" sz="1800" b="0" i="0" dirty="0">
                <a:solidFill>
                  <a:srgbClr val="000000"/>
                </a:solidFill>
                <a:effectLst/>
                <a:latin typeface="MarkPro-NarrowBook"/>
              </a:rPr>
              <a:t>The serialized format is usually </a:t>
            </a:r>
            <a:r>
              <a:rPr lang="en-US" sz="1800" b="1" i="0" dirty="0">
                <a:solidFill>
                  <a:srgbClr val="000000"/>
                </a:solidFill>
                <a:effectLst/>
                <a:latin typeface="MarkPro-NarrowBook"/>
              </a:rPr>
              <a:t>JSON</a:t>
            </a:r>
            <a:r>
              <a:rPr lang="en-US" sz="1800" b="0" i="0" dirty="0">
                <a:solidFill>
                  <a:srgbClr val="000000"/>
                </a:solidFill>
                <a:effectLst/>
                <a:latin typeface="MarkPro-NarrowBook"/>
              </a:rPr>
              <a:t>, </a:t>
            </a:r>
            <a:r>
              <a:rPr lang="en-US" sz="1800" b="1" i="0" dirty="0">
                <a:solidFill>
                  <a:srgbClr val="000000"/>
                </a:solidFill>
                <a:effectLst/>
                <a:latin typeface="MarkPro-NarrowBook"/>
              </a:rPr>
              <a:t>JSON Schema</a:t>
            </a:r>
            <a:r>
              <a:rPr lang="en-US" sz="1800" b="0" i="0" dirty="0">
                <a:solidFill>
                  <a:srgbClr val="000000"/>
                </a:solidFill>
                <a:effectLst/>
                <a:latin typeface="MarkPro-NarrowBook"/>
              </a:rPr>
              <a:t>, </a:t>
            </a:r>
            <a:r>
              <a:rPr lang="en-US" sz="1800" b="1" i="0" dirty="0">
                <a:solidFill>
                  <a:srgbClr val="000000"/>
                </a:solidFill>
                <a:effectLst/>
                <a:latin typeface="MarkPro-NarrowBook"/>
              </a:rPr>
              <a:t>Avro</a:t>
            </a:r>
            <a:r>
              <a:rPr lang="en-US" sz="1800" b="0" i="0" dirty="0">
                <a:solidFill>
                  <a:srgbClr val="000000"/>
                </a:solidFill>
                <a:effectLst/>
                <a:latin typeface="MarkPro-NarrowBook"/>
              </a:rPr>
              <a:t>, or </a:t>
            </a:r>
            <a:r>
              <a:rPr lang="en-US" sz="1800" b="1" i="0" dirty="0" err="1">
                <a:solidFill>
                  <a:srgbClr val="000000"/>
                </a:solidFill>
                <a:effectLst/>
                <a:latin typeface="MarkPro-NarrowBook"/>
              </a:rPr>
              <a:t>Protobuf</a:t>
            </a:r>
            <a:r>
              <a:rPr lang="en-US" sz="1800" b="0" i="0" dirty="0">
                <a:solidFill>
                  <a:srgbClr val="000000"/>
                </a:solidFill>
                <a:effectLst/>
                <a:latin typeface="MarkPro-NarrowBook"/>
              </a:rPr>
              <a:t>.</a:t>
            </a:r>
          </a:p>
          <a:p>
            <a:pPr algn="l"/>
            <a:endParaRPr lang="en-US" sz="1800" b="0" i="0" dirty="0">
              <a:solidFill>
                <a:srgbClr val="000000"/>
              </a:solidFill>
              <a:effectLst/>
              <a:latin typeface="MarkPro-NarrowBook"/>
            </a:endParaRPr>
          </a:p>
          <a:p>
            <a:pPr algn="l"/>
            <a:r>
              <a:rPr lang="en-US" sz="1800" b="0" i="0" dirty="0">
                <a:solidFill>
                  <a:srgbClr val="000000"/>
                </a:solidFill>
                <a:effectLst/>
                <a:latin typeface="MarkPro-NarrowBook"/>
              </a:rPr>
              <a:t>Values are typically the serialized representation of an application domain object or some form of raw message input, like the output of a sensor.</a:t>
            </a:r>
          </a:p>
          <a:p>
            <a:pPr algn="l"/>
            <a:endParaRPr lang="en-US" sz="1800" b="0" i="0" dirty="0">
              <a:solidFill>
                <a:srgbClr val="000000"/>
              </a:solidFill>
              <a:effectLst/>
              <a:latin typeface="MarkPro-NarrowBook"/>
            </a:endParaRPr>
          </a:p>
          <a:p>
            <a:endParaRPr lang="en-US" sz="1800" dirty="0"/>
          </a:p>
        </p:txBody>
      </p:sp>
    </p:spTree>
    <p:extLst>
      <p:ext uri="{BB962C8B-B14F-4D97-AF65-F5344CB8AC3E}">
        <p14:creationId xmlns:p14="http://schemas.microsoft.com/office/powerpoint/2010/main" val="343173331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51052-AA36-4A99-A5B7-A4D8C6B664EC}"/>
              </a:ext>
            </a:extLst>
          </p:cNvPr>
          <p:cNvSpPr>
            <a:spLocks noGrp="1"/>
          </p:cNvSpPr>
          <p:nvPr>
            <p:ph type="title"/>
          </p:nvPr>
        </p:nvSpPr>
        <p:spPr/>
        <p:txBody>
          <a:bodyPr/>
          <a:lstStyle/>
          <a:p>
            <a:r>
              <a:rPr lang="en-US" dirty="0"/>
              <a:t>Event Streaming Platform</a:t>
            </a:r>
          </a:p>
        </p:txBody>
      </p:sp>
      <p:sp>
        <p:nvSpPr>
          <p:cNvPr id="3" name="Content Placeholder 2">
            <a:extLst>
              <a:ext uri="{FF2B5EF4-FFF2-40B4-BE49-F238E27FC236}">
                <a16:creationId xmlns:a16="http://schemas.microsoft.com/office/drawing/2014/main" id="{5D8D0D45-BAB2-4F94-803D-E3E77FD2C175}"/>
              </a:ext>
            </a:extLst>
          </p:cNvPr>
          <p:cNvSpPr>
            <a:spLocks noGrp="1"/>
          </p:cNvSpPr>
          <p:nvPr>
            <p:ph sz="quarter" idx="10"/>
          </p:nvPr>
        </p:nvSpPr>
        <p:spPr>
          <a:xfrm>
            <a:off x="584200" y="1435100"/>
            <a:ext cx="11018838" cy="4308872"/>
          </a:xfrm>
        </p:spPr>
        <p:txBody>
          <a:bodyPr/>
          <a:lstStyle/>
          <a:p>
            <a:r>
              <a:rPr lang="en-US" sz="1600" dirty="0"/>
              <a:t>Kafka combines three key capabilities so you can implement your use cases for event streaming end-to-end with a single battle-tested solution:</a:t>
            </a:r>
          </a:p>
          <a:p>
            <a:endParaRPr lang="en-US" sz="1600" dirty="0"/>
          </a:p>
          <a:p>
            <a:pPr lvl="1">
              <a:buFont typeface="+mj-lt"/>
              <a:buAutoNum type="arabicPeriod"/>
            </a:pPr>
            <a:r>
              <a:rPr lang="en-US" sz="1400" dirty="0"/>
              <a:t>To publish (write) and subscribe to (read) streams of events, including continuous import/export of your data from other systems.</a:t>
            </a:r>
          </a:p>
          <a:p>
            <a:pPr lvl="1">
              <a:buFont typeface="+mj-lt"/>
              <a:buAutoNum type="arabicPeriod"/>
            </a:pPr>
            <a:endParaRPr lang="en-US" sz="1400" dirty="0"/>
          </a:p>
          <a:p>
            <a:pPr lvl="1">
              <a:buFont typeface="+mj-lt"/>
              <a:buAutoNum type="arabicPeriod"/>
            </a:pPr>
            <a:r>
              <a:rPr lang="en-US" sz="1400" dirty="0"/>
              <a:t>To store streams of events durably and reliably for as long as you want.</a:t>
            </a:r>
          </a:p>
          <a:p>
            <a:pPr lvl="1">
              <a:buFont typeface="+mj-lt"/>
              <a:buAutoNum type="arabicPeriod"/>
            </a:pPr>
            <a:endParaRPr lang="en-US" sz="1400" dirty="0"/>
          </a:p>
          <a:p>
            <a:pPr lvl="1">
              <a:buFont typeface="+mj-lt"/>
              <a:buAutoNum type="arabicPeriod"/>
            </a:pPr>
            <a:r>
              <a:rPr lang="en-US" sz="1400" dirty="0"/>
              <a:t>To process streams of events as they occur or retrospectively.</a:t>
            </a:r>
          </a:p>
          <a:p>
            <a:pPr lvl="1">
              <a:buFont typeface="+mj-lt"/>
              <a:buAutoNum type="arabicPeriod"/>
            </a:pPr>
            <a:endParaRPr lang="en-US" sz="1400" dirty="0"/>
          </a:p>
          <a:p>
            <a:r>
              <a:rPr lang="en-US" sz="1600" dirty="0"/>
              <a:t>And all this functionality is provided in a distributed, highly scalable, elastic, fault-tolerant, and secure manner. </a:t>
            </a:r>
          </a:p>
          <a:p>
            <a:endParaRPr lang="en-US" sz="1600" dirty="0"/>
          </a:p>
          <a:p>
            <a:r>
              <a:rPr lang="en-US" sz="1600" dirty="0"/>
              <a:t>Kafka can be deployed on bare-metal hardware, virtual machines, and containers, and on-premises as well as in the cloud. </a:t>
            </a:r>
          </a:p>
          <a:p>
            <a:endParaRPr lang="en-US" sz="1600" dirty="0"/>
          </a:p>
          <a:p>
            <a:r>
              <a:rPr lang="en-US" sz="1600" dirty="0"/>
              <a:t>You can choose between self-managing your Kafka environments and using fully managed services offered by a variety of vendors.</a:t>
            </a:r>
          </a:p>
        </p:txBody>
      </p:sp>
    </p:spTree>
    <p:extLst>
      <p:ext uri="{BB962C8B-B14F-4D97-AF65-F5344CB8AC3E}">
        <p14:creationId xmlns:p14="http://schemas.microsoft.com/office/powerpoint/2010/main" val="16438702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9E4E1-F193-4BA2-8511-AB54B1390AF6}"/>
              </a:ext>
            </a:extLst>
          </p:cNvPr>
          <p:cNvSpPr>
            <a:spLocks noGrp="1"/>
          </p:cNvSpPr>
          <p:nvPr>
            <p:ph type="title"/>
          </p:nvPr>
        </p:nvSpPr>
        <p:spPr/>
        <p:txBody>
          <a:bodyPr/>
          <a:lstStyle/>
          <a:p>
            <a:r>
              <a:rPr lang="en-US" dirty="0"/>
              <a:t>API Gateway </a:t>
            </a:r>
          </a:p>
        </p:txBody>
      </p:sp>
      <p:pic>
        <p:nvPicPr>
          <p:cNvPr id="13" name="Content Placeholder 12" descr="Diagram&#10;&#10;Description automatically generated">
            <a:extLst>
              <a:ext uri="{FF2B5EF4-FFF2-40B4-BE49-F238E27FC236}">
                <a16:creationId xmlns:a16="http://schemas.microsoft.com/office/drawing/2014/main" id="{CED95CCC-D4C2-4119-8A53-AD8945E17416}"/>
              </a:ext>
            </a:extLst>
          </p:cNvPr>
          <p:cNvPicPr>
            <a:picLocks noGrp="1" noChangeAspect="1"/>
          </p:cNvPicPr>
          <p:nvPr>
            <p:ph sz="quarter" idx="10"/>
          </p:nvPr>
        </p:nvPicPr>
        <p:blipFill rotWithShape="1">
          <a:blip r:embed="rId2"/>
          <a:srcRect t="10409" b="7782"/>
          <a:stretch/>
        </p:blipFill>
        <p:spPr>
          <a:xfrm>
            <a:off x="3305908" y="1290431"/>
            <a:ext cx="8151317" cy="5338718"/>
          </a:xfrm>
        </p:spPr>
      </p:pic>
      <p:sp>
        <p:nvSpPr>
          <p:cNvPr id="14" name="TextBox 13">
            <a:extLst>
              <a:ext uri="{FF2B5EF4-FFF2-40B4-BE49-F238E27FC236}">
                <a16:creationId xmlns:a16="http://schemas.microsoft.com/office/drawing/2014/main" id="{F935ADBB-FB0D-48FF-BD6F-4D3BB9C38386}"/>
              </a:ext>
            </a:extLst>
          </p:cNvPr>
          <p:cNvSpPr txBox="1"/>
          <p:nvPr/>
        </p:nvSpPr>
        <p:spPr>
          <a:xfrm>
            <a:off x="492369" y="1625600"/>
            <a:ext cx="3978031" cy="44319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dirty="0"/>
              <a:t>Route Request to backend services</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dirty="0"/>
              <a:t>Filter traffic on layer 7 </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dirty="0"/>
              <a:t>Enforce Policies on request and response traffic</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dirty="0"/>
              <a:t>Transform incoming request and response</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dirty="0"/>
              <a:t>Expose a single point of entry </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dirty="0"/>
              <a:t>Elastic and scalable to meet demand and growth</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dirty="0"/>
              <a:t>API Management Services</a:t>
            </a:r>
          </a:p>
        </p:txBody>
      </p:sp>
    </p:spTree>
    <p:extLst>
      <p:ext uri="{BB962C8B-B14F-4D97-AF65-F5344CB8AC3E}">
        <p14:creationId xmlns:p14="http://schemas.microsoft.com/office/powerpoint/2010/main" val="1683189538"/>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38EEE-D188-4D52-847E-78E74BD1DB40}"/>
              </a:ext>
            </a:extLst>
          </p:cNvPr>
          <p:cNvSpPr>
            <a:spLocks noGrp="1"/>
          </p:cNvSpPr>
          <p:nvPr>
            <p:ph type="title"/>
          </p:nvPr>
        </p:nvSpPr>
        <p:spPr/>
        <p:txBody>
          <a:bodyPr/>
          <a:lstStyle/>
          <a:p>
            <a:r>
              <a:rPr lang="en-US" dirty="0"/>
              <a:t>Events </a:t>
            </a:r>
          </a:p>
        </p:txBody>
      </p:sp>
      <p:sp>
        <p:nvSpPr>
          <p:cNvPr id="3" name="Content Placeholder 2">
            <a:extLst>
              <a:ext uri="{FF2B5EF4-FFF2-40B4-BE49-F238E27FC236}">
                <a16:creationId xmlns:a16="http://schemas.microsoft.com/office/drawing/2014/main" id="{663FA061-9CBA-4F2B-AEF3-C7B6628602D4}"/>
              </a:ext>
            </a:extLst>
          </p:cNvPr>
          <p:cNvSpPr>
            <a:spLocks noGrp="1"/>
          </p:cNvSpPr>
          <p:nvPr>
            <p:ph sz="quarter" idx="10"/>
          </p:nvPr>
        </p:nvSpPr>
        <p:spPr>
          <a:xfrm>
            <a:off x="584200" y="1435100"/>
            <a:ext cx="6524523" cy="4308872"/>
          </a:xfrm>
        </p:spPr>
        <p:txBody>
          <a:bodyPr/>
          <a:lstStyle/>
          <a:p>
            <a:r>
              <a:rPr lang="en-US" sz="2000" dirty="0"/>
              <a:t>An event records the fact that "something happened" in the world or in your business. </a:t>
            </a:r>
          </a:p>
          <a:p>
            <a:endParaRPr lang="en-US" sz="2000" dirty="0"/>
          </a:p>
          <a:p>
            <a:r>
              <a:rPr lang="en-US" sz="2000" dirty="0"/>
              <a:t>It is also called record or message in the documentation. </a:t>
            </a:r>
          </a:p>
          <a:p>
            <a:endParaRPr lang="en-US" sz="2000" dirty="0"/>
          </a:p>
          <a:p>
            <a:r>
              <a:rPr lang="en-US" sz="2000" dirty="0"/>
              <a:t>When you read or write data to Kafka, you do this in the form of events. Conceptually, an event has a key, value, timestamp, and optional metadata headers. </a:t>
            </a:r>
          </a:p>
          <a:p>
            <a:endParaRPr lang="en-US" sz="2000" dirty="0"/>
          </a:p>
          <a:p>
            <a:r>
              <a:rPr lang="en-US" sz="2000" dirty="0"/>
              <a:t>Here's an example event:</a:t>
            </a:r>
          </a:p>
          <a:p>
            <a:endParaRPr lang="en-US" sz="2000" dirty="0"/>
          </a:p>
          <a:p>
            <a:r>
              <a:rPr lang="en-US" sz="2000" dirty="0"/>
              <a:t>Event key: "Alice"</a:t>
            </a:r>
          </a:p>
          <a:p>
            <a:r>
              <a:rPr lang="en-US" sz="2000" dirty="0"/>
              <a:t>Event value: "Made a payment of $200"</a:t>
            </a:r>
          </a:p>
          <a:p>
            <a:r>
              <a:rPr lang="en-US" sz="2000" dirty="0"/>
              <a:t>Event timestamp: "Jun. 25, 2020 at 2:06 p.m."</a:t>
            </a:r>
          </a:p>
        </p:txBody>
      </p:sp>
      <p:pic>
        <p:nvPicPr>
          <p:cNvPr id="5" name="Picture 4">
            <a:extLst>
              <a:ext uri="{FF2B5EF4-FFF2-40B4-BE49-F238E27FC236}">
                <a16:creationId xmlns:a16="http://schemas.microsoft.com/office/drawing/2014/main" id="{6B74B19E-3584-4C61-955E-14B82E4A684C}"/>
              </a:ext>
            </a:extLst>
          </p:cNvPr>
          <p:cNvPicPr>
            <a:picLocks noChangeAspect="1"/>
          </p:cNvPicPr>
          <p:nvPr/>
        </p:nvPicPr>
        <p:blipFill rotWithShape="1">
          <a:blip r:embed="rId2"/>
          <a:srcRect l="16412"/>
          <a:stretch/>
        </p:blipFill>
        <p:spPr>
          <a:xfrm>
            <a:off x="7108723" y="1464409"/>
            <a:ext cx="4621161" cy="4279563"/>
          </a:xfrm>
          <a:prstGeom prst="rect">
            <a:avLst/>
          </a:prstGeom>
        </p:spPr>
      </p:pic>
    </p:spTree>
    <p:extLst>
      <p:ext uri="{BB962C8B-B14F-4D97-AF65-F5344CB8AC3E}">
        <p14:creationId xmlns:p14="http://schemas.microsoft.com/office/powerpoint/2010/main" val="1732123339"/>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0F4D-2554-435F-879B-AAB460367A04}"/>
              </a:ext>
            </a:extLst>
          </p:cNvPr>
          <p:cNvSpPr>
            <a:spLocks noGrp="1"/>
          </p:cNvSpPr>
          <p:nvPr>
            <p:ph type="title"/>
          </p:nvPr>
        </p:nvSpPr>
        <p:spPr/>
        <p:txBody>
          <a:bodyPr/>
          <a:lstStyle/>
          <a:p>
            <a:r>
              <a:rPr lang="en-US" dirty="0"/>
              <a:t>Architecture</a:t>
            </a:r>
          </a:p>
        </p:txBody>
      </p:sp>
      <p:pic>
        <p:nvPicPr>
          <p:cNvPr id="5" name="Picture 4" descr="Diagram&#10;&#10;Description automatically generated">
            <a:extLst>
              <a:ext uri="{FF2B5EF4-FFF2-40B4-BE49-F238E27FC236}">
                <a16:creationId xmlns:a16="http://schemas.microsoft.com/office/drawing/2014/main" id="{F66E84EC-249A-48A8-AA24-8D25428E33B4}"/>
              </a:ext>
            </a:extLst>
          </p:cNvPr>
          <p:cNvPicPr>
            <a:picLocks noChangeAspect="1"/>
          </p:cNvPicPr>
          <p:nvPr/>
        </p:nvPicPr>
        <p:blipFill>
          <a:blip r:embed="rId2"/>
          <a:stretch>
            <a:fillRect/>
          </a:stretch>
        </p:blipFill>
        <p:spPr>
          <a:xfrm>
            <a:off x="2110740" y="1343578"/>
            <a:ext cx="6393299" cy="5362122"/>
          </a:xfrm>
          <a:prstGeom prst="rect">
            <a:avLst/>
          </a:prstGeom>
        </p:spPr>
      </p:pic>
    </p:spTree>
    <p:extLst>
      <p:ext uri="{BB962C8B-B14F-4D97-AF65-F5344CB8AC3E}">
        <p14:creationId xmlns:p14="http://schemas.microsoft.com/office/powerpoint/2010/main" val="159601697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70EC-91D3-4FC1-8EFC-9D2C91BC3CD8}"/>
              </a:ext>
            </a:extLst>
          </p:cNvPr>
          <p:cNvSpPr>
            <a:spLocks noGrp="1"/>
          </p:cNvSpPr>
          <p:nvPr>
            <p:ph type="title"/>
          </p:nvPr>
        </p:nvSpPr>
        <p:spPr/>
        <p:txBody>
          <a:bodyPr/>
          <a:lstStyle/>
          <a:p>
            <a:r>
              <a:rPr lang="en-US" dirty="0"/>
              <a:t>How does it work</a:t>
            </a:r>
          </a:p>
        </p:txBody>
      </p:sp>
      <p:sp>
        <p:nvSpPr>
          <p:cNvPr id="3" name="Content Placeholder 2">
            <a:extLst>
              <a:ext uri="{FF2B5EF4-FFF2-40B4-BE49-F238E27FC236}">
                <a16:creationId xmlns:a16="http://schemas.microsoft.com/office/drawing/2014/main" id="{140875AA-88B4-497C-9898-FF297641533D}"/>
              </a:ext>
            </a:extLst>
          </p:cNvPr>
          <p:cNvSpPr>
            <a:spLocks noGrp="1"/>
          </p:cNvSpPr>
          <p:nvPr>
            <p:ph sz="quarter" idx="10"/>
          </p:nvPr>
        </p:nvSpPr>
        <p:spPr>
          <a:xfrm>
            <a:off x="584200" y="1435100"/>
            <a:ext cx="11018838" cy="2659190"/>
          </a:xfrm>
        </p:spPr>
        <p:txBody>
          <a:bodyPr/>
          <a:lstStyle/>
          <a:p>
            <a:r>
              <a:rPr lang="en-US" sz="2000" dirty="0"/>
              <a:t>Kafka is a distributed system consisting of servers and clients that communicate via a high-performance TCP network protocol. </a:t>
            </a:r>
          </a:p>
          <a:p>
            <a:endParaRPr lang="en-US" sz="2000" dirty="0"/>
          </a:p>
          <a:p>
            <a:r>
              <a:rPr lang="en-US" sz="2000" dirty="0"/>
              <a:t>It can be deployed on bare-metal hardware, virtual machines, and containers in on-premise as well as cloud environments.</a:t>
            </a:r>
          </a:p>
          <a:p>
            <a:endParaRPr lang="en-US" sz="1800" dirty="0"/>
          </a:p>
          <a:p>
            <a:pPr lvl="1"/>
            <a:endParaRPr lang="en-US" sz="1800" dirty="0"/>
          </a:p>
          <a:p>
            <a:endParaRPr lang="en-US" sz="1800" dirty="0"/>
          </a:p>
        </p:txBody>
      </p:sp>
      <p:pic>
        <p:nvPicPr>
          <p:cNvPr id="5" name="Picture 4">
            <a:extLst>
              <a:ext uri="{FF2B5EF4-FFF2-40B4-BE49-F238E27FC236}">
                <a16:creationId xmlns:a16="http://schemas.microsoft.com/office/drawing/2014/main" id="{6EF12D5C-6342-4AFB-95F0-C165180428E8}"/>
              </a:ext>
            </a:extLst>
          </p:cNvPr>
          <p:cNvPicPr>
            <a:picLocks noChangeAspect="1"/>
          </p:cNvPicPr>
          <p:nvPr/>
        </p:nvPicPr>
        <p:blipFill>
          <a:blip r:embed="rId2"/>
          <a:stretch>
            <a:fillRect/>
          </a:stretch>
        </p:blipFill>
        <p:spPr>
          <a:xfrm>
            <a:off x="4370833" y="3319272"/>
            <a:ext cx="3898668" cy="3270570"/>
          </a:xfrm>
          <a:prstGeom prst="rect">
            <a:avLst/>
          </a:prstGeom>
        </p:spPr>
      </p:pic>
    </p:spTree>
    <p:extLst>
      <p:ext uri="{BB962C8B-B14F-4D97-AF65-F5344CB8AC3E}">
        <p14:creationId xmlns:p14="http://schemas.microsoft.com/office/powerpoint/2010/main" val="419287896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5CAEE-F8E7-4397-8407-A61C573B0A46}"/>
              </a:ext>
            </a:extLst>
          </p:cNvPr>
          <p:cNvSpPr>
            <a:spLocks noGrp="1"/>
          </p:cNvSpPr>
          <p:nvPr>
            <p:ph type="title"/>
          </p:nvPr>
        </p:nvSpPr>
        <p:spPr/>
        <p:txBody>
          <a:bodyPr/>
          <a:lstStyle/>
          <a:p>
            <a:r>
              <a:rPr lang="en-US" dirty="0"/>
              <a:t>Kafka Client Server</a:t>
            </a:r>
          </a:p>
        </p:txBody>
      </p:sp>
      <p:pic>
        <p:nvPicPr>
          <p:cNvPr id="5" name="Picture 4" descr="Diagram&#10;&#10;Description automatically generated">
            <a:extLst>
              <a:ext uri="{FF2B5EF4-FFF2-40B4-BE49-F238E27FC236}">
                <a16:creationId xmlns:a16="http://schemas.microsoft.com/office/drawing/2014/main" id="{3F43D8DF-9319-4B6F-A1C4-730F96412195}"/>
              </a:ext>
            </a:extLst>
          </p:cNvPr>
          <p:cNvPicPr>
            <a:picLocks noChangeAspect="1"/>
          </p:cNvPicPr>
          <p:nvPr/>
        </p:nvPicPr>
        <p:blipFill>
          <a:blip r:embed="rId2"/>
          <a:stretch>
            <a:fillRect/>
          </a:stretch>
        </p:blipFill>
        <p:spPr>
          <a:xfrm>
            <a:off x="6603373" y="2580151"/>
            <a:ext cx="5588627" cy="2848397"/>
          </a:xfrm>
          <a:prstGeom prst="rect">
            <a:avLst/>
          </a:prstGeom>
        </p:spPr>
      </p:pic>
      <p:sp>
        <p:nvSpPr>
          <p:cNvPr id="3" name="TextBox 2">
            <a:extLst>
              <a:ext uri="{FF2B5EF4-FFF2-40B4-BE49-F238E27FC236}">
                <a16:creationId xmlns:a16="http://schemas.microsoft.com/office/drawing/2014/main" id="{8F526C65-2B8F-4BC6-87B5-D892C7C1551B}"/>
              </a:ext>
            </a:extLst>
          </p:cNvPr>
          <p:cNvSpPr txBox="1"/>
          <p:nvPr/>
        </p:nvSpPr>
        <p:spPr>
          <a:xfrm>
            <a:off x="9039030" y="3121223"/>
            <a:ext cx="717312" cy="307777"/>
          </a:xfrm>
          <a:prstGeom prst="rect">
            <a:avLst/>
          </a:prstGeom>
          <a:noFill/>
        </p:spPr>
        <p:txBody>
          <a:bodyPr wrap="none" lIns="0" tIns="0" rIns="0" bIns="0" rtlCol="0">
            <a:spAutoFit/>
          </a:bodyPr>
          <a:lstStyle/>
          <a:p>
            <a:pPr algn="l"/>
            <a:r>
              <a:rPr lang="en-US" sz="2000" dirty="0">
                <a:solidFill>
                  <a:srgbClr val="FF0000"/>
                </a:solidFill>
              </a:rPr>
              <a:t>Server</a:t>
            </a:r>
          </a:p>
        </p:txBody>
      </p:sp>
      <p:sp>
        <p:nvSpPr>
          <p:cNvPr id="6" name="TextBox 5">
            <a:extLst>
              <a:ext uri="{FF2B5EF4-FFF2-40B4-BE49-F238E27FC236}">
                <a16:creationId xmlns:a16="http://schemas.microsoft.com/office/drawing/2014/main" id="{28A5082A-EA9D-4419-86D9-B3EC525A3080}"/>
              </a:ext>
            </a:extLst>
          </p:cNvPr>
          <p:cNvSpPr txBox="1"/>
          <p:nvPr/>
        </p:nvSpPr>
        <p:spPr>
          <a:xfrm>
            <a:off x="6960014" y="2272374"/>
            <a:ext cx="650819" cy="307777"/>
          </a:xfrm>
          <a:prstGeom prst="rect">
            <a:avLst/>
          </a:prstGeom>
          <a:noFill/>
        </p:spPr>
        <p:txBody>
          <a:bodyPr wrap="none" lIns="0" tIns="0" rIns="0" bIns="0" rtlCol="0">
            <a:spAutoFit/>
          </a:bodyPr>
          <a:lstStyle/>
          <a:p>
            <a:pPr algn="l"/>
            <a:r>
              <a:rPr lang="en-US" sz="2000" dirty="0"/>
              <a:t>Client</a:t>
            </a:r>
          </a:p>
        </p:txBody>
      </p:sp>
      <p:sp>
        <p:nvSpPr>
          <p:cNvPr id="7" name="TextBox 6">
            <a:extLst>
              <a:ext uri="{FF2B5EF4-FFF2-40B4-BE49-F238E27FC236}">
                <a16:creationId xmlns:a16="http://schemas.microsoft.com/office/drawing/2014/main" id="{40BF20FB-1442-4D80-91F2-036CE39946F3}"/>
              </a:ext>
            </a:extLst>
          </p:cNvPr>
          <p:cNvSpPr txBox="1"/>
          <p:nvPr/>
        </p:nvSpPr>
        <p:spPr>
          <a:xfrm>
            <a:off x="11001368" y="3275111"/>
            <a:ext cx="650819" cy="307777"/>
          </a:xfrm>
          <a:prstGeom prst="rect">
            <a:avLst/>
          </a:prstGeom>
          <a:noFill/>
        </p:spPr>
        <p:txBody>
          <a:bodyPr wrap="none" lIns="0" tIns="0" rIns="0" bIns="0" rtlCol="0">
            <a:spAutoFit/>
          </a:bodyPr>
          <a:lstStyle/>
          <a:p>
            <a:pPr algn="l"/>
            <a:r>
              <a:rPr lang="en-US" sz="2000" dirty="0"/>
              <a:t>Client</a:t>
            </a:r>
          </a:p>
        </p:txBody>
      </p:sp>
      <p:sp>
        <p:nvSpPr>
          <p:cNvPr id="10" name="TextBox 9">
            <a:extLst>
              <a:ext uri="{FF2B5EF4-FFF2-40B4-BE49-F238E27FC236}">
                <a16:creationId xmlns:a16="http://schemas.microsoft.com/office/drawing/2014/main" id="{B5FD7D5F-AC93-4936-B479-87893A402172}"/>
              </a:ext>
            </a:extLst>
          </p:cNvPr>
          <p:cNvSpPr txBox="1"/>
          <p:nvPr/>
        </p:nvSpPr>
        <p:spPr>
          <a:xfrm>
            <a:off x="259396" y="1744924"/>
            <a:ext cx="6351716" cy="4693593"/>
          </a:xfrm>
          <a:prstGeom prst="rect">
            <a:avLst/>
          </a:prstGeom>
          <a:noFill/>
        </p:spPr>
        <p:txBody>
          <a:bodyPr wrap="square">
            <a:spAutoFit/>
          </a:bodyPr>
          <a:lstStyle/>
          <a:p>
            <a:pPr marL="0" indent="0">
              <a:buNone/>
            </a:pPr>
            <a:r>
              <a:rPr lang="en-US" sz="2000" b="1" dirty="0"/>
              <a:t>Servers</a:t>
            </a:r>
            <a:r>
              <a:rPr lang="en-US" sz="2000" dirty="0"/>
              <a:t>: Kafka is run as a cluster of one or more servers that can span multiple datacenters or cloud regions</a:t>
            </a:r>
            <a:r>
              <a:rPr lang="en-US" sz="1800" dirty="0"/>
              <a:t>. </a:t>
            </a:r>
          </a:p>
          <a:p>
            <a:endParaRPr lang="en-US" sz="1050" dirty="0"/>
          </a:p>
          <a:p>
            <a:pPr lvl="1"/>
            <a:r>
              <a:rPr lang="en-US" sz="1800" dirty="0"/>
              <a:t>Some of these servers form the storage layer, called the brokers. </a:t>
            </a:r>
          </a:p>
          <a:p>
            <a:pPr lvl="1"/>
            <a:endParaRPr lang="en-US" sz="1050" dirty="0"/>
          </a:p>
          <a:p>
            <a:pPr lvl="1"/>
            <a:r>
              <a:rPr lang="en-US" sz="1800" dirty="0"/>
              <a:t>Other servers run </a:t>
            </a:r>
            <a:r>
              <a:rPr lang="en-US" sz="1800" b="1" dirty="0"/>
              <a:t>Kafka Connect </a:t>
            </a:r>
            <a:r>
              <a:rPr lang="en-US" sz="1800" dirty="0"/>
              <a:t>to continuously import and export data as event streams to integrate Kafka with your existing systems such as relational databases as well as other Kafka clusters. </a:t>
            </a:r>
          </a:p>
          <a:p>
            <a:pPr lvl="1"/>
            <a:endParaRPr lang="en-US" sz="1200" dirty="0"/>
          </a:p>
          <a:p>
            <a:pPr lvl="1"/>
            <a:r>
              <a:rPr lang="en-US" sz="1800" dirty="0"/>
              <a:t>To let you implement mission-critical use cases, a Kafka cluster is highly scalable and fault-tolerant: </a:t>
            </a:r>
          </a:p>
          <a:p>
            <a:pPr lvl="1"/>
            <a:endParaRPr lang="en-US" sz="800" dirty="0"/>
          </a:p>
          <a:p>
            <a:pPr lvl="1"/>
            <a:r>
              <a:rPr lang="en-US" sz="1800" dirty="0"/>
              <a:t>If any of its servers fails, the other servers will take over their work to ensure continuous operations without any data loss.</a:t>
            </a:r>
          </a:p>
        </p:txBody>
      </p:sp>
    </p:spTree>
    <p:extLst>
      <p:ext uri="{BB962C8B-B14F-4D97-AF65-F5344CB8AC3E}">
        <p14:creationId xmlns:p14="http://schemas.microsoft.com/office/powerpoint/2010/main" val="257636422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70EC-91D3-4FC1-8EFC-9D2C91BC3CD8}"/>
              </a:ext>
            </a:extLst>
          </p:cNvPr>
          <p:cNvSpPr>
            <a:spLocks noGrp="1"/>
          </p:cNvSpPr>
          <p:nvPr>
            <p:ph type="title"/>
          </p:nvPr>
        </p:nvSpPr>
        <p:spPr/>
        <p:txBody>
          <a:bodyPr/>
          <a:lstStyle/>
          <a:p>
            <a:r>
              <a:rPr lang="en-US" dirty="0"/>
              <a:t>How does it work</a:t>
            </a:r>
          </a:p>
        </p:txBody>
      </p:sp>
      <p:sp>
        <p:nvSpPr>
          <p:cNvPr id="3" name="Content Placeholder 2">
            <a:extLst>
              <a:ext uri="{FF2B5EF4-FFF2-40B4-BE49-F238E27FC236}">
                <a16:creationId xmlns:a16="http://schemas.microsoft.com/office/drawing/2014/main" id="{140875AA-88B4-497C-9898-FF297641533D}"/>
              </a:ext>
            </a:extLst>
          </p:cNvPr>
          <p:cNvSpPr>
            <a:spLocks noGrp="1"/>
          </p:cNvSpPr>
          <p:nvPr>
            <p:ph sz="quarter" idx="10"/>
          </p:nvPr>
        </p:nvSpPr>
        <p:spPr>
          <a:xfrm>
            <a:off x="584200" y="1435100"/>
            <a:ext cx="6182360" cy="3046988"/>
          </a:xfrm>
        </p:spPr>
        <p:txBody>
          <a:bodyPr/>
          <a:lstStyle/>
          <a:p>
            <a:endParaRPr lang="en-US" sz="1800" dirty="0"/>
          </a:p>
          <a:p>
            <a:pPr marL="0" indent="0">
              <a:buNone/>
            </a:pPr>
            <a:r>
              <a:rPr lang="en-US" sz="1800" b="1" dirty="0"/>
              <a:t>Clients</a:t>
            </a:r>
            <a:r>
              <a:rPr lang="en-US" sz="1800" dirty="0"/>
              <a:t>: They allow you to write distributed applications and microservices that read, write, and process streams of events in parallel, at scale, and in a fault-tolerant manner even in the case of network problems or machine failures. </a:t>
            </a:r>
          </a:p>
          <a:p>
            <a:endParaRPr lang="en-US" sz="1800" dirty="0"/>
          </a:p>
          <a:p>
            <a:pPr lvl="1"/>
            <a:r>
              <a:rPr lang="en-US" sz="1800" dirty="0"/>
              <a:t>Kafka ships with some such clients included, which are augmented by dozens of clients provided by the Kafka community: </a:t>
            </a:r>
          </a:p>
          <a:p>
            <a:endParaRPr lang="en-US" sz="1800" dirty="0"/>
          </a:p>
          <a:p>
            <a:pPr lvl="1"/>
            <a:r>
              <a:rPr lang="en-US" sz="1800" dirty="0"/>
              <a:t>Clients are available for Java and Scala including the higher-level Kafka Streams library, for Go, Python, C/C++, and many other programming languages as well as REST APIs.</a:t>
            </a:r>
          </a:p>
        </p:txBody>
      </p:sp>
      <p:pic>
        <p:nvPicPr>
          <p:cNvPr id="5" name="Picture 4">
            <a:extLst>
              <a:ext uri="{FF2B5EF4-FFF2-40B4-BE49-F238E27FC236}">
                <a16:creationId xmlns:a16="http://schemas.microsoft.com/office/drawing/2014/main" id="{CA914CE1-7C7B-4839-92E2-822A4D0962BE}"/>
              </a:ext>
            </a:extLst>
          </p:cNvPr>
          <p:cNvPicPr>
            <a:picLocks noChangeAspect="1"/>
          </p:cNvPicPr>
          <p:nvPr/>
        </p:nvPicPr>
        <p:blipFill>
          <a:blip r:embed="rId2"/>
          <a:stretch>
            <a:fillRect/>
          </a:stretch>
        </p:blipFill>
        <p:spPr>
          <a:xfrm>
            <a:off x="6839712" y="2214854"/>
            <a:ext cx="5352288" cy="2729137"/>
          </a:xfrm>
          <a:prstGeom prst="rect">
            <a:avLst/>
          </a:prstGeom>
        </p:spPr>
      </p:pic>
      <p:sp>
        <p:nvSpPr>
          <p:cNvPr id="7" name="TextBox 6">
            <a:extLst>
              <a:ext uri="{FF2B5EF4-FFF2-40B4-BE49-F238E27FC236}">
                <a16:creationId xmlns:a16="http://schemas.microsoft.com/office/drawing/2014/main" id="{C8C349B3-835A-42D3-8C71-B6DA020FC1AB}"/>
              </a:ext>
            </a:extLst>
          </p:cNvPr>
          <p:cNvSpPr txBox="1"/>
          <p:nvPr/>
        </p:nvSpPr>
        <p:spPr>
          <a:xfrm>
            <a:off x="9153144" y="2688336"/>
            <a:ext cx="717312" cy="307777"/>
          </a:xfrm>
          <a:prstGeom prst="rect">
            <a:avLst/>
          </a:prstGeom>
          <a:noFill/>
        </p:spPr>
        <p:txBody>
          <a:bodyPr wrap="none" lIns="0" tIns="0" rIns="0" bIns="0" rtlCol="0">
            <a:spAutoFit/>
          </a:bodyPr>
          <a:lstStyle/>
          <a:p>
            <a:pPr algn="l"/>
            <a:r>
              <a:rPr lang="en-US" sz="2000" dirty="0"/>
              <a:t>Server</a:t>
            </a:r>
          </a:p>
        </p:txBody>
      </p:sp>
      <p:sp>
        <p:nvSpPr>
          <p:cNvPr id="9" name="TextBox 8">
            <a:extLst>
              <a:ext uri="{FF2B5EF4-FFF2-40B4-BE49-F238E27FC236}">
                <a16:creationId xmlns:a16="http://schemas.microsoft.com/office/drawing/2014/main" id="{29133998-BD53-4D5B-ADFE-07FCDF47055E}"/>
              </a:ext>
            </a:extLst>
          </p:cNvPr>
          <p:cNvSpPr txBox="1"/>
          <p:nvPr/>
        </p:nvSpPr>
        <p:spPr>
          <a:xfrm>
            <a:off x="7196328" y="1907077"/>
            <a:ext cx="650819" cy="307777"/>
          </a:xfrm>
          <a:prstGeom prst="rect">
            <a:avLst/>
          </a:prstGeom>
          <a:noFill/>
        </p:spPr>
        <p:txBody>
          <a:bodyPr wrap="none" lIns="0" tIns="0" rIns="0" bIns="0" rtlCol="0">
            <a:spAutoFit/>
          </a:bodyPr>
          <a:lstStyle/>
          <a:p>
            <a:pPr algn="l"/>
            <a:r>
              <a:rPr lang="en-US" sz="2000" dirty="0">
                <a:solidFill>
                  <a:srgbClr val="FF0000"/>
                </a:solidFill>
              </a:rPr>
              <a:t>Client</a:t>
            </a:r>
          </a:p>
        </p:txBody>
      </p:sp>
      <p:sp>
        <p:nvSpPr>
          <p:cNvPr id="11" name="TextBox 10">
            <a:extLst>
              <a:ext uri="{FF2B5EF4-FFF2-40B4-BE49-F238E27FC236}">
                <a16:creationId xmlns:a16="http://schemas.microsoft.com/office/drawing/2014/main" id="{B8F8F040-942F-419D-9423-876877CE1B49}"/>
              </a:ext>
            </a:extLst>
          </p:cNvPr>
          <p:cNvSpPr txBox="1"/>
          <p:nvPr/>
        </p:nvSpPr>
        <p:spPr>
          <a:xfrm>
            <a:off x="11109960" y="2909351"/>
            <a:ext cx="650819" cy="307777"/>
          </a:xfrm>
          <a:prstGeom prst="rect">
            <a:avLst/>
          </a:prstGeom>
          <a:noFill/>
        </p:spPr>
        <p:txBody>
          <a:bodyPr wrap="none" lIns="0" tIns="0" rIns="0" bIns="0" rtlCol="0">
            <a:spAutoFit/>
          </a:bodyPr>
          <a:lstStyle/>
          <a:p>
            <a:pPr algn="l"/>
            <a:r>
              <a:rPr lang="en-US" sz="2000" dirty="0">
                <a:solidFill>
                  <a:srgbClr val="FF0000"/>
                </a:solidFill>
              </a:rPr>
              <a:t>Client</a:t>
            </a:r>
          </a:p>
        </p:txBody>
      </p:sp>
    </p:spTree>
    <p:extLst>
      <p:ext uri="{BB962C8B-B14F-4D97-AF65-F5344CB8AC3E}">
        <p14:creationId xmlns:p14="http://schemas.microsoft.com/office/powerpoint/2010/main" val="1586456978"/>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1AB8A-4DB2-453D-B34C-99993BC6DEFB}"/>
              </a:ext>
            </a:extLst>
          </p:cNvPr>
          <p:cNvSpPr>
            <a:spLocks noGrp="1"/>
          </p:cNvSpPr>
          <p:nvPr>
            <p:ph type="title"/>
          </p:nvPr>
        </p:nvSpPr>
        <p:spPr/>
        <p:txBody>
          <a:bodyPr/>
          <a:lstStyle/>
          <a:p>
            <a:r>
              <a:rPr lang="en-US" dirty="0"/>
              <a:t>Admin Client</a:t>
            </a:r>
          </a:p>
        </p:txBody>
      </p:sp>
      <p:pic>
        <p:nvPicPr>
          <p:cNvPr id="5" name="Content Placeholder 4" descr="Diagram&#10;&#10;Description automatically generated">
            <a:extLst>
              <a:ext uri="{FF2B5EF4-FFF2-40B4-BE49-F238E27FC236}">
                <a16:creationId xmlns:a16="http://schemas.microsoft.com/office/drawing/2014/main" id="{598EE5DB-470A-4CF1-B47C-FF3DF003E454}"/>
              </a:ext>
            </a:extLst>
          </p:cNvPr>
          <p:cNvPicPr>
            <a:picLocks noGrp="1" noChangeAspect="1"/>
          </p:cNvPicPr>
          <p:nvPr>
            <p:ph sz="quarter" idx="10"/>
          </p:nvPr>
        </p:nvPicPr>
        <p:blipFill>
          <a:blip r:embed="rId2"/>
          <a:stretch>
            <a:fillRect/>
          </a:stretch>
        </p:blipFill>
        <p:spPr>
          <a:xfrm>
            <a:off x="4841458" y="2234575"/>
            <a:ext cx="7193697" cy="2388850"/>
          </a:xfrm>
        </p:spPr>
      </p:pic>
      <p:sp>
        <p:nvSpPr>
          <p:cNvPr id="3" name="TextBox 2">
            <a:extLst>
              <a:ext uri="{FF2B5EF4-FFF2-40B4-BE49-F238E27FC236}">
                <a16:creationId xmlns:a16="http://schemas.microsoft.com/office/drawing/2014/main" id="{E88F11CE-25B4-450B-BFA8-CD579529786B}"/>
              </a:ext>
            </a:extLst>
          </p:cNvPr>
          <p:cNvSpPr txBox="1"/>
          <p:nvPr/>
        </p:nvSpPr>
        <p:spPr>
          <a:xfrm>
            <a:off x="384048" y="1746504"/>
            <a:ext cx="5641848" cy="1538883"/>
          </a:xfrm>
          <a:prstGeom prst="rect">
            <a:avLst/>
          </a:prstGeom>
          <a:noFill/>
        </p:spPr>
        <p:txBody>
          <a:bodyPr wrap="square" lIns="0" tIns="0" rIns="0" bIns="0" rtlCol="0">
            <a:spAutoFit/>
          </a:bodyPr>
          <a:lstStyle/>
          <a:p>
            <a:pPr algn="l"/>
            <a:r>
              <a:rPr lang="en-US" sz="2000" dirty="0"/>
              <a:t>Admin Client </a:t>
            </a:r>
          </a:p>
          <a:p>
            <a:pPr algn="l"/>
            <a:endParaRPr lang="en-US" sz="2000" dirty="0"/>
          </a:p>
          <a:p>
            <a:pPr marL="342900" indent="-342900" algn="l">
              <a:buFont typeface="Arial" panose="020B0604020202020204" pitchFamily="34" charset="0"/>
              <a:buChar char="•"/>
            </a:pPr>
            <a:r>
              <a:rPr lang="en-US" sz="2000" dirty="0"/>
              <a:t>Creating Topics </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Configuration Operations </a:t>
            </a:r>
          </a:p>
        </p:txBody>
      </p:sp>
    </p:spTree>
    <p:extLst>
      <p:ext uri="{BB962C8B-B14F-4D97-AF65-F5344CB8AC3E}">
        <p14:creationId xmlns:p14="http://schemas.microsoft.com/office/powerpoint/2010/main" val="162229217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145D-492A-4EBF-9EC4-1E1F53EBACCD}"/>
              </a:ext>
            </a:extLst>
          </p:cNvPr>
          <p:cNvSpPr>
            <a:spLocks noGrp="1"/>
          </p:cNvSpPr>
          <p:nvPr>
            <p:ph type="title"/>
          </p:nvPr>
        </p:nvSpPr>
        <p:spPr/>
        <p:txBody>
          <a:bodyPr/>
          <a:lstStyle/>
          <a:p>
            <a:r>
              <a:rPr lang="en-US" dirty="0"/>
              <a:t>Producer</a:t>
            </a:r>
          </a:p>
        </p:txBody>
      </p:sp>
      <p:sp>
        <p:nvSpPr>
          <p:cNvPr id="3" name="Content Placeholder 2">
            <a:extLst>
              <a:ext uri="{FF2B5EF4-FFF2-40B4-BE49-F238E27FC236}">
                <a16:creationId xmlns:a16="http://schemas.microsoft.com/office/drawing/2014/main" id="{A29A7FD7-E977-417C-BF7B-C0CFABDEBFC3}"/>
              </a:ext>
            </a:extLst>
          </p:cNvPr>
          <p:cNvSpPr>
            <a:spLocks noGrp="1"/>
          </p:cNvSpPr>
          <p:nvPr>
            <p:ph sz="quarter" idx="10"/>
          </p:nvPr>
        </p:nvSpPr>
        <p:spPr>
          <a:xfrm>
            <a:off x="584200" y="1435100"/>
            <a:ext cx="11018838" cy="4641271"/>
          </a:xfrm>
        </p:spPr>
        <p:txBody>
          <a:bodyPr/>
          <a:lstStyle/>
          <a:p>
            <a:r>
              <a:rPr lang="en-US" sz="2400" dirty="0"/>
              <a:t>Producers are those client applications that publish (write) events to Kafka, and consumers are those that subscribe to (read and process) these events. </a:t>
            </a:r>
          </a:p>
          <a:p>
            <a:endParaRPr lang="en-US" sz="2400" dirty="0"/>
          </a:p>
          <a:p>
            <a:r>
              <a:rPr lang="en-US" sz="2400" dirty="0"/>
              <a:t>In Kafka, producers and consumers are fully decoupled and agnostic of each other, which is a key design element to achieve the high scalability that Kafka is known for. </a:t>
            </a:r>
          </a:p>
          <a:p>
            <a:endParaRPr lang="en-US" sz="2400" dirty="0"/>
          </a:p>
          <a:p>
            <a:r>
              <a:rPr lang="en-US" sz="2400" dirty="0"/>
              <a:t>For example, producers never need to wait for consumers. </a:t>
            </a:r>
          </a:p>
          <a:p>
            <a:endParaRPr lang="en-US" sz="2400" dirty="0"/>
          </a:p>
          <a:p>
            <a:r>
              <a:rPr lang="en-US" sz="2400" dirty="0"/>
              <a:t>Kafka provides various guarantees such as the ability to process events exactly-once.</a:t>
            </a:r>
          </a:p>
        </p:txBody>
      </p:sp>
    </p:spTree>
    <p:extLst>
      <p:ext uri="{BB962C8B-B14F-4D97-AF65-F5344CB8AC3E}">
        <p14:creationId xmlns:p14="http://schemas.microsoft.com/office/powerpoint/2010/main" val="219632970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E9AD-64CE-4A3D-BF9D-DE0A16455409}"/>
              </a:ext>
            </a:extLst>
          </p:cNvPr>
          <p:cNvSpPr>
            <a:spLocks noGrp="1"/>
          </p:cNvSpPr>
          <p:nvPr>
            <p:ph type="title"/>
          </p:nvPr>
        </p:nvSpPr>
        <p:spPr/>
        <p:txBody>
          <a:bodyPr/>
          <a:lstStyle/>
          <a:p>
            <a:r>
              <a:rPr lang="en-US" dirty="0"/>
              <a:t>Producer</a:t>
            </a:r>
          </a:p>
        </p:txBody>
      </p:sp>
      <p:sp>
        <p:nvSpPr>
          <p:cNvPr id="3" name="Content Placeholder 2">
            <a:extLst>
              <a:ext uri="{FF2B5EF4-FFF2-40B4-BE49-F238E27FC236}">
                <a16:creationId xmlns:a16="http://schemas.microsoft.com/office/drawing/2014/main" id="{73CB2A53-C1DD-41E6-B453-466B3A8B3C6C}"/>
              </a:ext>
            </a:extLst>
          </p:cNvPr>
          <p:cNvSpPr>
            <a:spLocks noGrp="1"/>
          </p:cNvSpPr>
          <p:nvPr>
            <p:ph sz="quarter" idx="10"/>
          </p:nvPr>
        </p:nvSpPr>
        <p:spPr>
          <a:xfrm>
            <a:off x="584201" y="1435100"/>
            <a:ext cx="6294718" cy="4862870"/>
          </a:xfrm>
        </p:spPr>
        <p:txBody>
          <a:bodyPr/>
          <a:lstStyle/>
          <a:p>
            <a:pPr marL="0" indent="0">
              <a:buNone/>
            </a:pPr>
            <a:r>
              <a:rPr lang="en-US" sz="1800" dirty="0"/>
              <a:t>Load balancing</a:t>
            </a:r>
          </a:p>
          <a:p>
            <a:endParaRPr lang="en-US" sz="1800" dirty="0"/>
          </a:p>
          <a:p>
            <a:r>
              <a:rPr lang="en-US" sz="1800" dirty="0"/>
              <a:t>The producer sends data directly to the broker that is the leader for the partition without any intervening routing tier. </a:t>
            </a:r>
          </a:p>
          <a:p>
            <a:endParaRPr lang="en-US" sz="1800" dirty="0"/>
          </a:p>
          <a:p>
            <a:r>
              <a:rPr lang="en-US" sz="1800" dirty="0"/>
              <a:t>To help the producer do this all Kafka nodes can answer a request for metadata about which servers are alive and where the leaders for the partitions of a topic are at any given time to allow the producer to appropriately direct its requests.</a:t>
            </a:r>
          </a:p>
          <a:p>
            <a:endParaRPr lang="en-US" sz="1800" dirty="0"/>
          </a:p>
          <a:p>
            <a:r>
              <a:rPr lang="en-US" sz="1800" dirty="0"/>
              <a:t>The producer client controls which partition it publishes messages to. </a:t>
            </a:r>
          </a:p>
          <a:p>
            <a:endParaRPr lang="en-US" sz="1800" dirty="0"/>
          </a:p>
          <a:p>
            <a:r>
              <a:rPr lang="en-US" sz="1800" dirty="0"/>
              <a:t>This can be done at random, implementing a kind of random load balancing, or it can be done by some semantic partitioning function. </a:t>
            </a:r>
          </a:p>
          <a:p>
            <a:endParaRPr lang="en-US" sz="2000" dirty="0"/>
          </a:p>
        </p:txBody>
      </p:sp>
      <p:sp>
        <p:nvSpPr>
          <p:cNvPr id="5" name="TextBox 4">
            <a:extLst>
              <a:ext uri="{FF2B5EF4-FFF2-40B4-BE49-F238E27FC236}">
                <a16:creationId xmlns:a16="http://schemas.microsoft.com/office/drawing/2014/main" id="{BC0A88CB-C2A3-4C5B-A5D1-34EDBA05458A}"/>
              </a:ext>
            </a:extLst>
          </p:cNvPr>
          <p:cNvSpPr txBox="1"/>
          <p:nvPr/>
        </p:nvSpPr>
        <p:spPr>
          <a:xfrm>
            <a:off x="6926730" y="2031921"/>
            <a:ext cx="6762376" cy="2062103"/>
          </a:xfrm>
          <a:prstGeom prst="rect">
            <a:avLst/>
          </a:prstGeom>
          <a:noFill/>
        </p:spPr>
        <p:txBody>
          <a:bodyPr wrap="square">
            <a:spAutoFit/>
          </a:bodyPr>
          <a:lstStyle/>
          <a:p>
            <a:r>
              <a:rPr lang="en-US" sz="1600" dirty="0">
                <a:solidFill>
                  <a:srgbClr val="0078D4"/>
                </a:solidFill>
              </a:rPr>
              <a:t>Metadata for all topics (from broker 1: broker-1:9092/1): </a:t>
            </a:r>
          </a:p>
          <a:p>
            <a:r>
              <a:rPr lang="en-US" sz="1600" dirty="0">
                <a:solidFill>
                  <a:srgbClr val="0078D4"/>
                </a:solidFill>
              </a:rPr>
              <a:t>3 brokers: </a:t>
            </a:r>
          </a:p>
          <a:p>
            <a:r>
              <a:rPr lang="en-US" sz="1600" dirty="0">
                <a:solidFill>
                  <a:srgbClr val="0078D4"/>
                </a:solidFill>
              </a:rPr>
              <a:t>broker 1 at broker-1:9092 </a:t>
            </a:r>
          </a:p>
          <a:p>
            <a:r>
              <a:rPr lang="en-US" sz="1600" dirty="0">
                <a:solidFill>
                  <a:srgbClr val="0078D4"/>
                </a:solidFill>
              </a:rPr>
              <a:t>broker 2 at broker-2:9093 </a:t>
            </a:r>
          </a:p>
          <a:p>
            <a:r>
              <a:rPr lang="en-US" sz="1600" dirty="0">
                <a:solidFill>
                  <a:srgbClr val="0078D4"/>
                </a:solidFill>
              </a:rPr>
              <a:t>broker 3 at broker-3:9094 </a:t>
            </a:r>
          </a:p>
          <a:p>
            <a:r>
              <a:rPr lang="en-US" sz="1600" dirty="0">
                <a:solidFill>
                  <a:srgbClr val="0078D4"/>
                </a:solidFill>
              </a:rPr>
              <a:t>1 topic: </a:t>
            </a:r>
          </a:p>
          <a:p>
            <a:r>
              <a:rPr lang="en-US" sz="1600" dirty="0">
                <a:solidFill>
                  <a:srgbClr val="0078D4"/>
                </a:solidFill>
              </a:rPr>
              <a:t>topic ”servings" with 3 partitions: </a:t>
            </a:r>
          </a:p>
          <a:p>
            <a:r>
              <a:rPr lang="en-US" sz="1600" dirty="0">
                <a:solidFill>
                  <a:srgbClr val="0078D4"/>
                </a:solidFill>
              </a:rPr>
              <a:t>partition 0, </a:t>
            </a:r>
            <a:r>
              <a:rPr lang="en-US" sz="1600" dirty="0">
                <a:solidFill>
                  <a:srgbClr val="C00000"/>
                </a:solidFill>
              </a:rPr>
              <a:t>leader</a:t>
            </a:r>
            <a:r>
              <a:rPr lang="en-US" sz="1600" dirty="0">
                <a:solidFill>
                  <a:srgbClr val="0078D4"/>
                </a:solidFill>
              </a:rPr>
              <a:t> 2, replicas: 1,2,3</a:t>
            </a:r>
          </a:p>
        </p:txBody>
      </p:sp>
    </p:spTree>
    <p:extLst>
      <p:ext uri="{BB962C8B-B14F-4D97-AF65-F5344CB8AC3E}">
        <p14:creationId xmlns:p14="http://schemas.microsoft.com/office/powerpoint/2010/main" val="364243295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E9AD-64CE-4A3D-BF9D-DE0A16455409}"/>
              </a:ext>
            </a:extLst>
          </p:cNvPr>
          <p:cNvSpPr>
            <a:spLocks noGrp="1"/>
          </p:cNvSpPr>
          <p:nvPr>
            <p:ph type="title"/>
          </p:nvPr>
        </p:nvSpPr>
        <p:spPr/>
        <p:txBody>
          <a:bodyPr/>
          <a:lstStyle/>
          <a:p>
            <a:r>
              <a:rPr lang="en-US" dirty="0"/>
              <a:t>Producer</a:t>
            </a:r>
          </a:p>
        </p:txBody>
      </p:sp>
      <p:sp>
        <p:nvSpPr>
          <p:cNvPr id="3" name="Content Placeholder 2">
            <a:extLst>
              <a:ext uri="{FF2B5EF4-FFF2-40B4-BE49-F238E27FC236}">
                <a16:creationId xmlns:a16="http://schemas.microsoft.com/office/drawing/2014/main" id="{73CB2A53-C1DD-41E6-B453-466B3A8B3C6C}"/>
              </a:ext>
            </a:extLst>
          </p:cNvPr>
          <p:cNvSpPr>
            <a:spLocks noGrp="1"/>
          </p:cNvSpPr>
          <p:nvPr>
            <p:ph sz="quarter" idx="10"/>
          </p:nvPr>
        </p:nvSpPr>
        <p:spPr>
          <a:xfrm>
            <a:off x="584200" y="1435100"/>
            <a:ext cx="11018838" cy="3754874"/>
          </a:xfrm>
        </p:spPr>
        <p:txBody>
          <a:bodyPr/>
          <a:lstStyle/>
          <a:p>
            <a:pPr marL="0" indent="0">
              <a:buNone/>
            </a:pPr>
            <a:r>
              <a:rPr lang="en-US" sz="2000" dirty="0"/>
              <a:t>Load balancing</a:t>
            </a:r>
          </a:p>
          <a:p>
            <a:endParaRPr lang="en-US" sz="2000" dirty="0"/>
          </a:p>
          <a:p>
            <a:r>
              <a:rPr lang="en-US" sz="2000" dirty="0"/>
              <a:t>We expose the interface for semantic partitioning by allowing the user to specify a key to partition by and using this to hash to a partition (there is also an option to override the partition function if need be). </a:t>
            </a:r>
          </a:p>
          <a:p>
            <a:endParaRPr lang="en-US" sz="2000" dirty="0"/>
          </a:p>
          <a:p>
            <a:r>
              <a:rPr lang="en-US" sz="2000" dirty="0"/>
              <a:t>For example if the key chosen was a user id then all data for a given user would be sent to the same partition. </a:t>
            </a:r>
          </a:p>
          <a:p>
            <a:endParaRPr lang="en-US" sz="2000" dirty="0"/>
          </a:p>
          <a:p>
            <a:r>
              <a:rPr lang="en-US" sz="2000" dirty="0"/>
              <a:t>This in turn will allow consumers to make locality assumptions about their consumption. This style of partitioning is explicitly designed to allow locality-sensitive processing in consumers.</a:t>
            </a:r>
          </a:p>
        </p:txBody>
      </p:sp>
    </p:spTree>
    <p:extLst>
      <p:ext uri="{BB962C8B-B14F-4D97-AF65-F5344CB8AC3E}">
        <p14:creationId xmlns:p14="http://schemas.microsoft.com/office/powerpoint/2010/main" val="1914285860"/>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0C433B-EE95-4B50-89F7-5BE545AE964F}"/>
              </a:ext>
            </a:extLst>
          </p:cNvPr>
          <p:cNvPicPr>
            <a:picLocks noChangeAspect="1"/>
          </p:cNvPicPr>
          <p:nvPr/>
        </p:nvPicPr>
        <p:blipFill>
          <a:blip r:embed="rId2"/>
          <a:stretch>
            <a:fillRect/>
          </a:stretch>
        </p:blipFill>
        <p:spPr>
          <a:xfrm>
            <a:off x="8405892" y="1625600"/>
            <a:ext cx="3466443" cy="2335678"/>
          </a:xfrm>
          <a:prstGeom prst="rect">
            <a:avLst/>
          </a:prstGeom>
        </p:spPr>
      </p:pic>
      <p:sp>
        <p:nvSpPr>
          <p:cNvPr id="2" name="Title 1">
            <a:extLst>
              <a:ext uri="{FF2B5EF4-FFF2-40B4-BE49-F238E27FC236}">
                <a16:creationId xmlns:a16="http://schemas.microsoft.com/office/drawing/2014/main" id="{44633354-E885-421D-AF8B-4854A3E7AA22}"/>
              </a:ext>
            </a:extLst>
          </p:cNvPr>
          <p:cNvSpPr>
            <a:spLocks noGrp="1"/>
          </p:cNvSpPr>
          <p:nvPr>
            <p:ph type="title"/>
          </p:nvPr>
        </p:nvSpPr>
        <p:spPr/>
        <p:txBody>
          <a:bodyPr/>
          <a:lstStyle/>
          <a:p>
            <a:r>
              <a:rPr lang="en-US" dirty="0"/>
              <a:t>Producer and Events</a:t>
            </a:r>
          </a:p>
        </p:txBody>
      </p:sp>
      <p:sp>
        <p:nvSpPr>
          <p:cNvPr id="3" name="Content Placeholder 2">
            <a:extLst>
              <a:ext uri="{FF2B5EF4-FFF2-40B4-BE49-F238E27FC236}">
                <a16:creationId xmlns:a16="http://schemas.microsoft.com/office/drawing/2014/main" id="{BDFCC89F-2C10-4858-AE0C-57578EC54356}"/>
              </a:ext>
            </a:extLst>
          </p:cNvPr>
          <p:cNvSpPr>
            <a:spLocks noGrp="1"/>
          </p:cNvSpPr>
          <p:nvPr>
            <p:ph sz="quarter" idx="10"/>
          </p:nvPr>
        </p:nvSpPr>
        <p:spPr>
          <a:xfrm>
            <a:off x="584200" y="1435100"/>
            <a:ext cx="8003988" cy="5262979"/>
          </a:xfrm>
        </p:spPr>
        <p:txBody>
          <a:bodyPr/>
          <a:lstStyle/>
          <a:p>
            <a:r>
              <a:rPr lang="en-US" sz="1800" dirty="0"/>
              <a:t>Events are organized and durably stored in topics. </a:t>
            </a:r>
          </a:p>
          <a:p>
            <a:endParaRPr lang="en-US" sz="1200" dirty="0"/>
          </a:p>
          <a:p>
            <a:r>
              <a:rPr lang="en-US" sz="1800" dirty="0"/>
              <a:t>Very simplified, a topic is similar to a folder in a filesystem, and the events are the files in that folder. </a:t>
            </a:r>
          </a:p>
          <a:p>
            <a:endParaRPr lang="en-US" sz="1200" dirty="0"/>
          </a:p>
          <a:p>
            <a:r>
              <a:rPr lang="en-US" sz="1800" dirty="0"/>
              <a:t>An example topic name could be “orders". </a:t>
            </a:r>
          </a:p>
          <a:p>
            <a:endParaRPr lang="en-US" sz="1200" dirty="0"/>
          </a:p>
          <a:p>
            <a:r>
              <a:rPr lang="en-US" sz="1800" dirty="0"/>
              <a:t>Topics in Kafka are always multi-producer and multi-subscriber: a topic can have zero, one, or many producers that write events to it, as well as zero, one, or many consumers that subscribe to these events. </a:t>
            </a:r>
          </a:p>
          <a:p>
            <a:endParaRPr lang="en-US" sz="1200" dirty="0"/>
          </a:p>
          <a:p>
            <a:r>
              <a:rPr lang="en-US" sz="1800" dirty="0"/>
              <a:t>Events in a topic can be read as often as needed—unlike traditional messaging systems, events are not deleted after consumption.</a:t>
            </a:r>
          </a:p>
          <a:p>
            <a:endParaRPr lang="en-US" sz="1200" dirty="0"/>
          </a:p>
          <a:p>
            <a:r>
              <a:rPr lang="en-US" sz="1800" dirty="0"/>
              <a:t> Instead, you define for how long Kafka should retain your events through a per-topic configuration setting, after which old events will be discarded. </a:t>
            </a:r>
          </a:p>
          <a:p>
            <a:endParaRPr lang="en-US" sz="1200" dirty="0"/>
          </a:p>
          <a:p>
            <a:r>
              <a:rPr lang="en-US" sz="1800" dirty="0"/>
              <a:t>Kafka's performance is effectively constant with respect to data size, so storing data for a long time is perfectly fine.</a:t>
            </a:r>
          </a:p>
        </p:txBody>
      </p:sp>
    </p:spTree>
    <p:extLst>
      <p:ext uri="{BB962C8B-B14F-4D97-AF65-F5344CB8AC3E}">
        <p14:creationId xmlns:p14="http://schemas.microsoft.com/office/powerpoint/2010/main" val="30615078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72606-B04A-4A1E-8612-FD6FEB34EAA7}"/>
              </a:ext>
            </a:extLst>
          </p:cNvPr>
          <p:cNvSpPr>
            <a:spLocks noGrp="1"/>
          </p:cNvSpPr>
          <p:nvPr>
            <p:ph type="title"/>
          </p:nvPr>
        </p:nvSpPr>
        <p:spPr/>
        <p:txBody>
          <a:bodyPr/>
          <a:lstStyle/>
          <a:p>
            <a:r>
              <a:rPr lang="en-US" dirty="0"/>
              <a:t>Why use </a:t>
            </a:r>
            <a:r>
              <a:rPr lang="en-US" dirty="0" err="1"/>
              <a:t>gRPC</a:t>
            </a:r>
            <a:r>
              <a:rPr lang="en-US" dirty="0"/>
              <a:t> or Web </a:t>
            </a:r>
            <a:r>
              <a:rPr lang="en-US" dirty="0" err="1"/>
              <a:t>Apis</a:t>
            </a:r>
            <a:endParaRPr lang="en-US" dirty="0"/>
          </a:p>
        </p:txBody>
      </p:sp>
      <p:sp>
        <p:nvSpPr>
          <p:cNvPr id="3" name="Content Placeholder 2">
            <a:extLst>
              <a:ext uri="{FF2B5EF4-FFF2-40B4-BE49-F238E27FC236}">
                <a16:creationId xmlns:a16="http://schemas.microsoft.com/office/drawing/2014/main" id="{31738010-3805-434E-89CA-BF3B54085E49}"/>
              </a:ext>
            </a:extLst>
          </p:cNvPr>
          <p:cNvSpPr>
            <a:spLocks noGrp="1"/>
          </p:cNvSpPr>
          <p:nvPr>
            <p:ph sz="quarter" idx="10"/>
          </p:nvPr>
        </p:nvSpPr>
        <p:spPr>
          <a:xfrm>
            <a:off x="584200" y="1435100"/>
            <a:ext cx="11018838" cy="4567404"/>
          </a:xfrm>
        </p:spPr>
        <p:txBody>
          <a:bodyPr/>
          <a:lstStyle/>
          <a:p>
            <a:r>
              <a:rPr lang="en-US" dirty="0" err="1"/>
              <a:t>gRPC</a:t>
            </a:r>
            <a:r>
              <a:rPr lang="en-US" dirty="0"/>
              <a:t> is excellent for services to services call</a:t>
            </a:r>
          </a:p>
          <a:p>
            <a:endParaRPr lang="en-US" dirty="0"/>
          </a:p>
          <a:p>
            <a:r>
              <a:rPr lang="en-US" dirty="0" err="1"/>
              <a:t>gRPC</a:t>
            </a:r>
            <a:r>
              <a:rPr lang="en-US" dirty="0"/>
              <a:t> is not for Web App Direct calls to a user interface</a:t>
            </a:r>
          </a:p>
          <a:p>
            <a:r>
              <a:rPr lang="en-US" dirty="0"/>
              <a:t> </a:t>
            </a:r>
          </a:p>
          <a:p>
            <a:r>
              <a:rPr lang="en-US" dirty="0" err="1"/>
              <a:t>Restiful</a:t>
            </a:r>
            <a:r>
              <a:rPr lang="en-US" dirty="0"/>
              <a:t> Web APIs act as entry point to </a:t>
            </a:r>
            <a:r>
              <a:rPr lang="en-US" dirty="0" err="1"/>
              <a:t>gRPC</a:t>
            </a:r>
            <a:r>
              <a:rPr lang="en-US" dirty="0"/>
              <a:t> </a:t>
            </a:r>
          </a:p>
          <a:p>
            <a:endParaRPr lang="en-US" dirty="0"/>
          </a:p>
          <a:p>
            <a:r>
              <a:rPr lang="en-US" dirty="0" err="1"/>
              <a:t>Restiful</a:t>
            </a:r>
            <a:r>
              <a:rPr lang="en-US" dirty="0"/>
              <a:t> Web APIs are excellent for calls from user interface </a:t>
            </a:r>
          </a:p>
          <a:p>
            <a:endParaRPr lang="en-US" dirty="0"/>
          </a:p>
          <a:p>
            <a:r>
              <a:rPr lang="en-US" dirty="0" err="1"/>
              <a:t>gRPC</a:t>
            </a:r>
            <a:r>
              <a:rPr lang="en-US" dirty="0"/>
              <a:t> is more secure and faster than </a:t>
            </a:r>
            <a:r>
              <a:rPr lang="en-US" dirty="0" err="1"/>
              <a:t>Restiful</a:t>
            </a:r>
            <a:r>
              <a:rPr lang="en-US" dirty="0"/>
              <a:t> APIs </a:t>
            </a:r>
          </a:p>
        </p:txBody>
      </p:sp>
    </p:spTree>
    <p:extLst>
      <p:ext uri="{BB962C8B-B14F-4D97-AF65-F5344CB8AC3E}">
        <p14:creationId xmlns:p14="http://schemas.microsoft.com/office/powerpoint/2010/main" val="3006853717"/>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8E3FD-D33C-408F-A93A-0ED49316C83B}"/>
              </a:ext>
            </a:extLst>
          </p:cNvPr>
          <p:cNvSpPr>
            <a:spLocks noGrp="1"/>
          </p:cNvSpPr>
          <p:nvPr>
            <p:ph type="title"/>
          </p:nvPr>
        </p:nvSpPr>
        <p:spPr/>
        <p:txBody>
          <a:bodyPr/>
          <a:lstStyle/>
          <a:p>
            <a:r>
              <a:rPr lang="en-US" dirty="0"/>
              <a:t>Partition</a:t>
            </a:r>
          </a:p>
        </p:txBody>
      </p:sp>
      <p:sp>
        <p:nvSpPr>
          <p:cNvPr id="3" name="Content Placeholder 2">
            <a:extLst>
              <a:ext uri="{FF2B5EF4-FFF2-40B4-BE49-F238E27FC236}">
                <a16:creationId xmlns:a16="http://schemas.microsoft.com/office/drawing/2014/main" id="{AE1296E8-C970-4330-AAB8-9C10867218E8}"/>
              </a:ext>
            </a:extLst>
          </p:cNvPr>
          <p:cNvSpPr>
            <a:spLocks noGrp="1"/>
          </p:cNvSpPr>
          <p:nvPr>
            <p:ph sz="quarter" idx="10"/>
          </p:nvPr>
        </p:nvSpPr>
        <p:spPr>
          <a:xfrm>
            <a:off x="584200" y="1435100"/>
            <a:ext cx="7926294" cy="4210383"/>
          </a:xfrm>
        </p:spPr>
        <p:txBody>
          <a:bodyPr/>
          <a:lstStyle/>
          <a:p>
            <a:r>
              <a:rPr lang="en-US" sz="1800" dirty="0"/>
              <a:t>Topics are partitioned, meaning a topic is spread over a number of "buckets" located on different Kafka brokers. </a:t>
            </a:r>
          </a:p>
          <a:p>
            <a:endParaRPr lang="en-US" sz="1800" dirty="0"/>
          </a:p>
          <a:p>
            <a:r>
              <a:rPr lang="en-US" sz="1800" dirty="0"/>
              <a:t>This distributed placement of your data is very important for scalability because it allows client applications to both read and write the data from/to many brokers at the same time. </a:t>
            </a:r>
          </a:p>
          <a:p>
            <a:endParaRPr lang="en-US" sz="1800" dirty="0"/>
          </a:p>
          <a:p>
            <a:r>
              <a:rPr lang="en-US" sz="1800" dirty="0"/>
              <a:t>When a new event is published to a topic, it is actually appended to one of the topic's partitions. </a:t>
            </a:r>
          </a:p>
          <a:p>
            <a:endParaRPr lang="en-US" sz="1800" dirty="0"/>
          </a:p>
          <a:p>
            <a:r>
              <a:rPr lang="en-US" sz="1800" dirty="0"/>
              <a:t>Events with the same event key (e.g., a customer or vehicle ID) are written to the same partition, and Kafka guarantees that any consumer of a given topic-partition will always read that partition's events in exactly the same order as they were written.</a:t>
            </a:r>
          </a:p>
        </p:txBody>
      </p:sp>
      <p:pic>
        <p:nvPicPr>
          <p:cNvPr id="9" name="Picture 8" descr="Diagram&#10;&#10;Description automatically generated with low confidence">
            <a:extLst>
              <a:ext uri="{FF2B5EF4-FFF2-40B4-BE49-F238E27FC236}">
                <a16:creationId xmlns:a16="http://schemas.microsoft.com/office/drawing/2014/main" id="{96817ADF-0F20-4FC8-974C-3D9D087466D0}"/>
              </a:ext>
            </a:extLst>
          </p:cNvPr>
          <p:cNvPicPr>
            <a:picLocks noChangeAspect="1"/>
          </p:cNvPicPr>
          <p:nvPr/>
        </p:nvPicPr>
        <p:blipFill rotWithShape="1">
          <a:blip r:embed="rId2"/>
          <a:srcRect l="52048" t="14030" r="5451"/>
          <a:stretch/>
        </p:blipFill>
        <p:spPr>
          <a:xfrm>
            <a:off x="8920258" y="1255058"/>
            <a:ext cx="2483204" cy="5145742"/>
          </a:xfrm>
          <a:prstGeom prst="rect">
            <a:avLst/>
          </a:prstGeom>
        </p:spPr>
      </p:pic>
    </p:spTree>
    <p:extLst>
      <p:ext uri="{BB962C8B-B14F-4D97-AF65-F5344CB8AC3E}">
        <p14:creationId xmlns:p14="http://schemas.microsoft.com/office/powerpoint/2010/main" val="1193061351"/>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E19A6-D321-433E-9BF7-2A11518055B1}"/>
              </a:ext>
            </a:extLst>
          </p:cNvPr>
          <p:cNvSpPr>
            <a:spLocks noGrp="1"/>
          </p:cNvSpPr>
          <p:nvPr>
            <p:ph type="title"/>
          </p:nvPr>
        </p:nvSpPr>
        <p:spPr/>
        <p:txBody>
          <a:bodyPr/>
          <a:lstStyle/>
          <a:p>
            <a:r>
              <a:rPr lang="en-US" dirty="0"/>
              <a:t>Replication</a:t>
            </a:r>
          </a:p>
        </p:txBody>
      </p:sp>
      <p:sp>
        <p:nvSpPr>
          <p:cNvPr id="3" name="Content Placeholder 2">
            <a:extLst>
              <a:ext uri="{FF2B5EF4-FFF2-40B4-BE49-F238E27FC236}">
                <a16:creationId xmlns:a16="http://schemas.microsoft.com/office/drawing/2014/main" id="{1F4199C0-2975-40D1-B661-F7B530C5FB02}"/>
              </a:ext>
            </a:extLst>
          </p:cNvPr>
          <p:cNvSpPr>
            <a:spLocks noGrp="1"/>
          </p:cNvSpPr>
          <p:nvPr>
            <p:ph sz="quarter" idx="10"/>
          </p:nvPr>
        </p:nvSpPr>
        <p:spPr>
          <a:xfrm>
            <a:off x="584200" y="1435100"/>
            <a:ext cx="7274859" cy="5244513"/>
          </a:xfrm>
        </p:spPr>
        <p:txBody>
          <a:bodyPr/>
          <a:lstStyle/>
          <a:p>
            <a:r>
              <a:rPr lang="en-US" sz="2400" dirty="0"/>
              <a:t>To make your data fault-tolerant and highly-available, every topic can be replicated, even across geo-regions or datacenters, </a:t>
            </a:r>
          </a:p>
          <a:p>
            <a:endParaRPr lang="en-US" sz="2400" dirty="0"/>
          </a:p>
          <a:p>
            <a:r>
              <a:rPr lang="en-US" sz="2400" dirty="0"/>
              <a:t>So that there are always multiple brokers that have a copy of the data just in case things go wrong </a:t>
            </a:r>
          </a:p>
          <a:p>
            <a:endParaRPr lang="en-US" sz="2400" dirty="0"/>
          </a:p>
          <a:p>
            <a:r>
              <a:rPr lang="en-US" sz="2400" dirty="0"/>
              <a:t>A common production setting is a replication factor of 3, i.e., there will always be three copies of your data. </a:t>
            </a:r>
          </a:p>
          <a:p>
            <a:endParaRPr lang="en-US" sz="2400" dirty="0"/>
          </a:p>
          <a:p>
            <a:r>
              <a:rPr lang="en-US" sz="2400" dirty="0"/>
              <a:t>This replication is performed at the level of topic-partitions.</a:t>
            </a:r>
          </a:p>
        </p:txBody>
      </p:sp>
      <p:pic>
        <p:nvPicPr>
          <p:cNvPr id="5" name="Picture 4" descr="Diagram&#10;&#10;Description automatically generated with low confidence">
            <a:extLst>
              <a:ext uri="{FF2B5EF4-FFF2-40B4-BE49-F238E27FC236}">
                <a16:creationId xmlns:a16="http://schemas.microsoft.com/office/drawing/2014/main" id="{669FA048-1B4C-4D9C-A010-6ED366190581}"/>
              </a:ext>
            </a:extLst>
          </p:cNvPr>
          <p:cNvPicPr>
            <a:picLocks noChangeAspect="1"/>
          </p:cNvPicPr>
          <p:nvPr/>
        </p:nvPicPr>
        <p:blipFill rotWithShape="1">
          <a:blip r:embed="rId2"/>
          <a:srcRect l="52048" t="14030" r="5451"/>
          <a:stretch/>
        </p:blipFill>
        <p:spPr>
          <a:xfrm>
            <a:off x="8758894" y="1335085"/>
            <a:ext cx="2483204" cy="5145742"/>
          </a:xfrm>
          <a:prstGeom prst="rect">
            <a:avLst/>
          </a:prstGeom>
        </p:spPr>
      </p:pic>
    </p:spTree>
    <p:extLst>
      <p:ext uri="{BB962C8B-B14F-4D97-AF65-F5344CB8AC3E}">
        <p14:creationId xmlns:p14="http://schemas.microsoft.com/office/powerpoint/2010/main" val="2041582954"/>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7FF8-71FD-4B55-BC8A-6089C6D4EF45}"/>
              </a:ext>
            </a:extLst>
          </p:cNvPr>
          <p:cNvSpPr>
            <a:spLocks noGrp="1"/>
          </p:cNvSpPr>
          <p:nvPr>
            <p:ph type="title"/>
          </p:nvPr>
        </p:nvSpPr>
        <p:spPr/>
        <p:txBody>
          <a:bodyPr/>
          <a:lstStyle/>
          <a:p>
            <a:r>
              <a:rPr lang="en-US" dirty="0"/>
              <a:t>Asynchronous send</a:t>
            </a:r>
          </a:p>
        </p:txBody>
      </p:sp>
      <p:sp>
        <p:nvSpPr>
          <p:cNvPr id="3" name="Content Placeholder 2">
            <a:extLst>
              <a:ext uri="{FF2B5EF4-FFF2-40B4-BE49-F238E27FC236}">
                <a16:creationId xmlns:a16="http://schemas.microsoft.com/office/drawing/2014/main" id="{78FCB324-118A-43CA-B770-ADCE725E4033}"/>
              </a:ext>
            </a:extLst>
          </p:cNvPr>
          <p:cNvSpPr>
            <a:spLocks noGrp="1"/>
          </p:cNvSpPr>
          <p:nvPr>
            <p:ph sz="quarter" idx="10"/>
          </p:nvPr>
        </p:nvSpPr>
        <p:spPr>
          <a:xfrm>
            <a:off x="584200" y="1435100"/>
            <a:ext cx="11018838" cy="4801314"/>
          </a:xfrm>
        </p:spPr>
        <p:txBody>
          <a:bodyPr/>
          <a:lstStyle/>
          <a:p>
            <a:r>
              <a:rPr lang="en-US" sz="2000" dirty="0"/>
              <a:t>Batching is one of the big drivers of efficiency, and to enable batching the Kafka producer will attempt to accumulate data in memory and to send out larger batches in a single request. </a:t>
            </a:r>
          </a:p>
          <a:p>
            <a:endParaRPr lang="en-US" sz="2000" dirty="0"/>
          </a:p>
          <a:p>
            <a:r>
              <a:rPr lang="en-US" sz="2000" dirty="0"/>
              <a:t>The batching can be configured to accumulate no more than a fixed number of messages and to wait no longer than some fixed latency bound (say 64k or 10 </a:t>
            </a:r>
            <a:r>
              <a:rPr lang="en-US" sz="2000" dirty="0" err="1"/>
              <a:t>ms</a:t>
            </a:r>
            <a:r>
              <a:rPr lang="en-US" sz="2000" dirty="0"/>
              <a:t>). </a:t>
            </a:r>
          </a:p>
          <a:p>
            <a:endParaRPr lang="en-US" sz="2000" dirty="0"/>
          </a:p>
          <a:p>
            <a:r>
              <a:rPr lang="en-US" sz="2000" dirty="0"/>
              <a:t>This allows the accumulation of more bytes to send, and few larger I/O operations on the servers. </a:t>
            </a:r>
          </a:p>
          <a:p>
            <a:endParaRPr lang="en-US" sz="2000" dirty="0"/>
          </a:p>
          <a:p>
            <a:r>
              <a:rPr lang="en-US" sz="2000" dirty="0"/>
              <a:t>This buffering is configurable and gives a mechanism to trade off a small amount of additional latency for better throughput.</a:t>
            </a:r>
          </a:p>
          <a:p>
            <a:endParaRPr lang="en-US" sz="2000" dirty="0"/>
          </a:p>
          <a:p>
            <a:r>
              <a:rPr lang="en-US" sz="2000" dirty="0"/>
              <a:t>Details on </a:t>
            </a:r>
            <a:r>
              <a:rPr lang="en-US" sz="2000" dirty="0">
                <a:hlinkClick r:id="rId2"/>
              </a:rPr>
              <a:t>configuration</a:t>
            </a:r>
            <a:r>
              <a:rPr lang="en-US" sz="2000" dirty="0"/>
              <a:t> and the </a:t>
            </a:r>
            <a:r>
              <a:rPr lang="en-US" sz="2000" dirty="0" err="1"/>
              <a:t>api</a:t>
            </a:r>
            <a:r>
              <a:rPr lang="en-US" sz="2000" dirty="0"/>
              <a:t> for the producer can be found elsewhere in the documentation.</a:t>
            </a:r>
          </a:p>
        </p:txBody>
      </p:sp>
    </p:spTree>
    <p:extLst>
      <p:ext uri="{BB962C8B-B14F-4D97-AF65-F5344CB8AC3E}">
        <p14:creationId xmlns:p14="http://schemas.microsoft.com/office/powerpoint/2010/main" val="2901405397"/>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2BC9C-D4DB-46D7-9ABC-8B2CF5D9A605}"/>
              </a:ext>
            </a:extLst>
          </p:cNvPr>
          <p:cNvSpPr>
            <a:spLocks noGrp="1"/>
          </p:cNvSpPr>
          <p:nvPr>
            <p:ph type="title"/>
          </p:nvPr>
        </p:nvSpPr>
        <p:spPr/>
        <p:txBody>
          <a:bodyPr/>
          <a:lstStyle/>
          <a:p>
            <a:r>
              <a:rPr lang="en-US" dirty="0" err="1"/>
              <a:t>Cunsumer</a:t>
            </a:r>
            <a:endParaRPr lang="en-US" dirty="0"/>
          </a:p>
        </p:txBody>
      </p:sp>
      <p:sp>
        <p:nvSpPr>
          <p:cNvPr id="3" name="Content Placeholder 2">
            <a:extLst>
              <a:ext uri="{FF2B5EF4-FFF2-40B4-BE49-F238E27FC236}">
                <a16:creationId xmlns:a16="http://schemas.microsoft.com/office/drawing/2014/main" id="{CC629826-5F7B-4827-ABDF-65FB40B89B99}"/>
              </a:ext>
            </a:extLst>
          </p:cNvPr>
          <p:cNvSpPr>
            <a:spLocks noGrp="1"/>
          </p:cNvSpPr>
          <p:nvPr>
            <p:ph sz="quarter" idx="10"/>
          </p:nvPr>
        </p:nvSpPr>
        <p:spPr>
          <a:xfrm>
            <a:off x="584200" y="1435100"/>
            <a:ext cx="10591799" cy="3791807"/>
          </a:xfrm>
        </p:spPr>
        <p:txBody>
          <a:bodyPr/>
          <a:lstStyle/>
          <a:p>
            <a:r>
              <a:rPr lang="en-US" dirty="0"/>
              <a:t>The Kafka consumer works by issuing "fetch" requests to the brokers leading the partitions it wants to consume. </a:t>
            </a:r>
          </a:p>
          <a:p>
            <a:endParaRPr lang="en-US" dirty="0"/>
          </a:p>
          <a:p>
            <a:r>
              <a:rPr lang="en-US" dirty="0"/>
              <a:t>The consumer specifies its offset in the log with each request and receives back a chunk of log beginning from that position. </a:t>
            </a:r>
          </a:p>
          <a:p>
            <a:endParaRPr lang="en-US" dirty="0"/>
          </a:p>
          <a:p>
            <a:r>
              <a:rPr lang="en-US" dirty="0"/>
              <a:t>The consumer thus has significant control over this position and can rewind it to re-consume data if need be.</a:t>
            </a:r>
          </a:p>
        </p:txBody>
      </p:sp>
    </p:spTree>
    <p:extLst>
      <p:ext uri="{BB962C8B-B14F-4D97-AF65-F5344CB8AC3E}">
        <p14:creationId xmlns:p14="http://schemas.microsoft.com/office/powerpoint/2010/main" val="1560311017"/>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4" descr="Diagram&#10;&#10;Description automatically generated">
            <a:extLst>
              <a:ext uri="{FF2B5EF4-FFF2-40B4-BE49-F238E27FC236}">
                <a16:creationId xmlns:a16="http://schemas.microsoft.com/office/drawing/2014/main" id="{D9BEE32C-855A-46AE-A462-EEB38406DB4E}"/>
              </a:ext>
            </a:extLst>
          </p:cNvPr>
          <p:cNvPicPr>
            <a:picLocks noChangeAspect="1"/>
          </p:cNvPicPr>
          <p:nvPr/>
        </p:nvPicPr>
        <p:blipFill rotWithShape="1">
          <a:blip r:embed="rId2"/>
          <a:srcRect t="36838"/>
          <a:stretch/>
        </p:blipFill>
        <p:spPr>
          <a:xfrm>
            <a:off x="3288509" y="2162452"/>
            <a:ext cx="8681378" cy="3035857"/>
          </a:xfrm>
          <a:prstGeom prst="rect">
            <a:avLst/>
          </a:prstGeom>
        </p:spPr>
      </p:pic>
      <p:pic>
        <p:nvPicPr>
          <p:cNvPr id="20" name="Picture 19" descr="A picture containing background pattern&#10;&#10;Description automatically generated">
            <a:extLst>
              <a:ext uri="{FF2B5EF4-FFF2-40B4-BE49-F238E27FC236}">
                <a16:creationId xmlns:a16="http://schemas.microsoft.com/office/drawing/2014/main" id="{C901C42C-A391-42B5-ABEE-9779E093D5FF}"/>
              </a:ext>
            </a:extLst>
          </p:cNvPr>
          <p:cNvPicPr>
            <a:picLocks noChangeAspect="1"/>
          </p:cNvPicPr>
          <p:nvPr/>
        </p:nvPicPr>
        <p:blipFill rotWithShape="1">
          <a:blip r:embed="rId3"/>
          <a:srcRect l="83223" t="87691" r="2616" b="1985"/>
          <a:stretch/>
        </p:blipFill>
        <p:spPr>
          <a:xfrm>
            <a:off x="9279404" y="2429151"/>
            <a:ext cx="742950" cy="600075"/>
          </a:xfrm>
          <a:prstGeom prst="rect">
            <a:avLst/>
          </a:prstGeom>
        </p:spPr>
      </p:pic>
      <p:sp>
        <p:nvSpPr>
          <p:cNvPr id="21" name="TextBox 20">
            <a:extLst>
              <a:ext uri="{FF2B5EF4-FFF2-40B4-BE49-F238E27FC236}">
                <a16:creationId xmlns:a16="http://schemas.microsoft.com/office/drawing/2014/main" id="{8F70FD2A-ACD6-4169-879B-98FDB74569CB}"/>
              </a:ext>
            </a:extLst>
          </p:cNvPr>
          <p:cNvSpPr txBox="1"/>
          <p:nvPr/>
        </p:nvSpPr>
        <p:spPr>
          <a:xfrm>
            <a:off x="7993529" y="4486552"/>
            <a:ext cx="137858" cy="307777"/>
          </a:xfrm>
          <a:prstGeom prst="rect">
            <a:avLst/>
          </a:prstGeom>
          <a:noFill/>
        </p:spPr>
        <p:txBody>
          <a:bodyPr wrap="none" lIns="0" tIns="0" rIns="0" bIns="0" rtlCol="0">
            <a:spAutoFit/>
          </a:bodyPr>
          <a:lstStyle/>
          <a:p>
            <a:pPr algn="l"/>
            <a:r>
              <a:rPr lang="en-US" sz="2000" dirty="0"/>
              <a:t>0</a:t>
            </a:r>
          </a:p>
        </p:txBody>
      </p:sp>
      <p:sp>
        <p:nvSpPr>
          <p:cNvPr id="22" name="TextBox 21">
            <a:extLst>
              <a:ext uri="{FF2B5EF4-FFF2-40B4-BE49-F238E27FC236}">
                <a16:creationId xmlns:a16="http://schemas.microsoft.com/office/drawing/2014/main" id="{70D95B95-B58D-4428-B72F-9EA736390EE7}"/>
              </a:ext>
            </a:extLst>
          </p:cNvPr>
          <p:cNvSpPr txBox="1"/>
          <p:nvPr/>
        </p:nvSpPr>
        <p:spPr>
          <a:xfrm>
            <a:off x="7964443" y="4486551"/>
            <a:ext cx="319344" cy="307777"/>
          </a:xfrm>
          <a:prstGeom prst="rect">
            <a:avLst/>
          </a:prstGeom>
          <a:solidFill>
            <a:schemeClr val="bg1"/>
          </a:solidFill>
        </p:spPr>
        <p:txBody>
          <a:bodyPr wrap="square" lIns="0" tIns="0" rIns="0" bIns="0" rtlCol="0">
            <a:spAutoFit/>
          </a:bodyPr>
          <a:lstStyle/>
          <a:p>
            <a:pPr algn="ctr"/>
            <a:r>
              <a:rPr lang="en-US" sz="2000" dirty="0"/>
              <a:t>1</a:t>
            </a:r>
          </a:p>
        </p:txBody>
      </p:sp>
      <p:sp>
        <p:nvSpPr>
          <p:cNvPr id="23" name="TextBox 22">
            <a:extLst>
              <a:ext uri="{FF2B5EF4-FFF2-40B4-BE49-F238E27FC236}">
                <a16:creationId xmlns:a16="http://schemas.microsoft.com/office/drawing/2014/main" id="{56D9CA59-C796-4D40-A364-3C34CB0EE576}"/>
              </a:ext>
            </a:extLst>
          </p:cNvPr>
          <p:cNvSpPr txBox="1"/>
          <p:nvPr/>
        </p:nvSpPr>
        <p:spPr>
          <a:xfrm>
            <a:off x="7971715" y="4486550"/>
            <a:ext cx="319344" cy="307777"/>
          </a:xfrm>
          <a:prstGeom prst="rect">
            <a:avLst/>
          </a:prstGeom>
          <a:solidFill>
            <a:schemeClr val="bg1"/>
          </a:solidFill>
        </p:spPr>
        <p:txBody>
          <a:bodyPr wrap="square" lIns="0" tIns="0" rIns="0" bIns="0" rtlCol="0">
            <a:spAutoFit/>
          </a:bodyPr>
          <a:lstStyle/>
          <a:p>
            <a:pPr algn="ctr"/>
            <a:r>
              <a:rPr lang="en-US" sz="2000" dirty="0"/>
              <a:t>2</a:t>
            </a:r>
          </a:p>
        </p:txBody>
      </p:sp>
      <p:pic>
        <p:nvPicPr>
          <p:cNvPr id="24" name="Picture 23" descr="A picture containing background pattern&#10;&#10;Description automatically generated">
            <a:extLst>
              <a:ext uri="{FF2B5EF4-FFF2-40B4-BE49-F238E27FC236}">
                <a16:creationId xmlns:a16="http://schemas.microsoft.com/office/drawing/2014/main" id="{D341FD85-2E9B-4B37-804D-39AE6BB2CCED}"/>
              </a:ext>
            </a:extLst>
          </p:cNvPr>
          <p:cNvPicPr>
            <a:picLocks noChangeAspect="1"/>
          </p:cNvPicPr>
          <p:nvPr/>
        </p:nvPicPr>
        <p:blipFill rotWithShape="1">
          <a:blip r:embed="rId3"/>
          <a:srcRect l="83223" t="87691" r="2616" b="1985"/>
          <a:stretch/>
        </p:blipFill>
        <p:spPr>
          <a:xfrm>
            <a:off x="10022354" y="2429150"/>
            <a:ext cx="742950" cy="600075"/>
          </a:xfrm>
          <a:prstGeom prst="rect">
            <a:avLst/>
          </a:prstGeom>
        </p:spPr>
      </p:pic>
      <p:pic>
        <p:nvPicPr>
          <p:cNvPr id="25" name="Picture 24" descr="A picture containing background pattern&#10;&#10;Description automatically generated">
            <a:extLst>
              <a:ext uri="{FF2B5EF4-FFF2-40B4-BE49-F238E27FC236}">
                <a16:creationId xmlns:a16="http://schemas.microsoft.com/office/drawing/2014/main" id="{4CC9F10B-6A36-41F6-8D8F-908C8212D588}"/>
              </a:ext>
            </a:extLst>
          </p:cNvPr>
          <p:cNvPicPr>
            <a:picLocks noChangeAspect="1"/>
          </p:cNvPicPr>
          <p:nvPr/>
        </p:nvPicPr>
        <p:blipFill rotWithShape="1">
          <a:blip r:embed="rId3"/>
          <a:srcRect l="83223" t="87691" r="2616" b="1985"/>
          <a:stretch/>
        </p:blipFill>
        <p:spPr>
          <a:xfrm>
            <a:off x="10765304" y="2429150"/>
            <a:ext cx="742950" cy="600075"/>
          </a:xfrm>
          <a:prstGeom prst="rect">
            <a:avLst/>
          </a:prstGeom>
        </p:spPr>
      </p:pic>
      <p:sp>
        <p:nvSpPr>
          <p:cNvPr id="2" name="Title 1">
            <a:extLst>
              <a:ext uri="{FF2B5EF4-FFF2-40B4-BE49-F238E27FC236}">
                <a16:creationId xmlns:a16="http://schemas.microsoft.com/office/drawing/2014/main" id="{CA647802-D6AD-4B81-A5CF-C5F6ABFC7E72}"/>
              </a:ext>
            </a:extLst>
          </p:cNvPr>
          <p:cNvSpPr>
            <a:spLocks noGrp="1"/>
          </p:cNvSpPr>
          <p:nvPr>
            <p:ph type="title"/>
          </p:nvPr>
        </p:nvSpPr>
        <p:spPr/>
        <p:txBody>
          <a:bodyPr/>
          <a:lstStyle/>
          <a:p>
            <a:r>
              <a:rPr lang="en-US" dirty="0"/>
              <a:t>Offset</a:t>
            </a:r>
          </a:p>
        </p:txBody>
      </p:sp>
      <p:sp>
        <p:nvSpPr>
          <p:cNvPr id="16" name="Content Placeholder 2">
            <a:extLst>
              <a:ext uri="{FF2B5EF4-FFF2-40B4-BE49-F238E27FC236}">
                <a16:creationId xmlns:a16="http://schemas.microsoft.com/office/drawing/2014/main" id="{A46F4A77-EE59-446F-A73E-58AC508CB261}"/>
              </a:ext>
            </a:extLst>
          </p:cNvPr>
          <p:cNvSpPr txBox="1">
            <a:spLocks/>
          </p:cNvSpPr>
          <p:nvPr/>
        </p:nvSpPr>
        <p:spPr>
          <a:xfrm>
            <a:off x="584200" y="1435100"/>
            <a:ext cx="4812553" cy="39395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The Kafka consumer works by issuing "fetch" requests to the brokers leading the partitions it wants to consume. </a:t>
            </a:r>
          </a:p>
          <a:p>
            <a:endParaRPr lang="en-US" sz="2000" dirty="0"/>
          </a:p>
          <a:p>
            <a:r>
              <a:rPr lang="en-US" sz="2000" dirty="0"/>
              <a:t>The consumer specifies its offset in the log with each request and receives back a chunk of log beginning from that position. </a:t>
            </a:r>
          </a:p>
          <a:p>
            <a:endParaRPr lang="en-US" sz="2000" dirty="0"/>
          </a:p>
          <a:p>
            <a:r>
              <a:rPr lang="en-US" sz="2000" dirty="0"/>
              <a:t>The consumer thus has significant control over this position and can rewind it to re-consume data if need be.</a:t>
            </a:r>
          </a:p>
        </p:txBody>
      </p:sp>
      <p:sp>
        <p:nvSpPr>
          <p:cNvPr id="14" name="Content Placeholder 13">
            <a:extLst>
              <a:ext uri="{FF2B5EF4-FFF2-40B4-BE49-F238E27FC236}">
                <a16:creationId xmlns:a16="http://schemas.microsoft.com/office/drawing/2014/main" id="{DFFD0629-1DA0-4CE8-9D3B-47225E379399}"/>
              </a:ext>
            </a:extLst>
          </p:cNvPr>
          <p:cNvSpPr>
            <a:spLocks noGrp="1"/>
          </p:cNvSpPr>
          <p:nvPr>
            <p:ph sz="quarter" idx="10"/>
          </p:nvPr>
        </p:nvSpPr>
        <p:spPr>
          <a:xfrm>
            <a:off x="584200" y="1435100"/>
            <a:ext cx="4310529" cy="4833938"/>
          </a:xfrm>
        </p:spPr>
        <p:txBody>
          <a:bodyPr/>
          <a:lstStyle/>
          <a:p>
            <a:endParaRPr lang="en-US" dirty="0"/>
          </a:p>
        </p:txBody>
      </p:sp>
    </p:spTree>
    <p:extLst>
      <p:ext uri="{BB962C8B-B14F-4D97-AF65-F5344CB8AC3E}">
        <p14:creationId xmlns:p14="http://schemas.microsoft.com/office/powerpoint/2010/main" val="3564866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DCFE-36F3-4677-B633-3FBDCD885317}"/>
              </a:ext>
            </a:extLst>
          </p:cNvPr>
          <p:cNvSpPr>
            <a:spLocks noGrp="1"/>
          </p:cNvSpPr>
          <p:nvPr>
            <p:ph type="title"/>
          </p:nvPr>
        </p:nvSpPr>
        <p:spPr/>
        <p:txBody>
          <a:bodyPr/>
          <a:lstStyle/>
          <a:p>
            <a:r>
              <a:rPr lang="en-US" dirty="0"/>
              <a:t>Push vs. Pull</a:t>
            </a:r>
          </a:p>
        </p:txBody>
      </p:sp>
      <p:sp>
        <p:nvSpPr>
          <p:cNvPr id="3" name="Content Placeholder 2">
            <a:extLst>
              <a:ext uri="{FF2B5EF4-FFF2-40B4-BE49-F238E27FC236}">
                <a16:creationId xmlns:a16="http://schemas.microsoft.com/office/drawing/2014/main" id="{1DFCF94A-5252-46F6-9D17-1E1AF53DCB96}"/>
              </a:ext>
            </a:extLst>
          </p:cNvPr>
          <p:cNvSpPr>
            <a:spLocks noGrp="1"/>
          </p:cNvSpPr>
          <p:nvPr>
            <p:ph sz="quarter" idx="10"/>
          </p:nvPr>
        </p:nvSpPr>
        <p:spPr>
          <a:xfrm>
            <a:off x="584200" y="1435100"/>
            <a:ext cx="11018838" cy="5539978"/>
          </a:xfrm>
        </p:spPr>
        <p:txBody>
          <a:bodyPr/>
          <a:lstStyle/>
          <a:p>
            <a:r>
              <a:rPr lang="en-US" sz="2000" dirty="0"/>
              <a:t>An initial question we considered is whether consumers should pull data from brokers or brokers should push data to the consumer. </a:t>
            </a:r>
          </a:p>
          <a:p>
            <a:endParaRPr lang="en-US" sz="2000" dirty="0"/>
          </a:p>
          <a:p>
            <a:r>
              <a:rPr lang="en-US" sz="2000" dirty="0"/>
              <a:t>In this respect Kafka follows a more traditional design, shared by most messaging systems, where data is pushed to the broker from the producer and pulled from the broker by the consumer. </a:t>
            </a:r>
          </a:p>
          <a:p>
            <a:endParaRPr lang="en-US" sz="2000" dirty="0"/>
          </a:p>
          <a:p>
            <a:r>
              <a:rPr lang="en-US" sz="2000" dirty="0"/>
              <a:t>Some logging-centric systems, such as Scribe and Apache Flume, follow a very different push-based path where data is pushed downstream. </a:t>
            </a:r>
          </a:p>
          <a:p>
            <a:endParaRPr lang="en-US" sz="2000" dirty="0"/>
          </a:p>
          <a:p>
            <a:r>
              <a:rPr lang="en-US" sz="2000" dirty="0"/>
              <a:t>There are pros and cons to both approaches. </a:t>
            </a:r>
          </a:p>
          <a:p>
            <a:endParaRPr lang="en-US" sz="2000" dirty="0"/>
          </a:p>
          <a:p>
            <a:r>
              <a:rPr lang="en-US" sz="2000" dirty="0"/>
              <a:t>However, a push-based system has difficulty dealing with diverse consumers as the broker controls the rate at which data is transferred. </a:t>
            </a:r>
          </a:p>
          <a:p>
            <a:endParaRPr lang="en-US" sz="2000" dirty="0"/>
          </a:p>
          <a:p>
            <a:endParaRPr lang="en-US" sz="2000" dirty="0"/>
          </a:p>
        </p:txBody>
      </p:sp>
    </p:spTree>
    <p:extLst>
      <p:ext uri="{BB962C8B-B14F-4D97-AF65-F5344CB8AC3E}">
        <p14:creationId xmlns:p14="http://schemas.microsoft.com/office/powerpoint/2010/main" val="1756627164"/>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DCFE-36F3-4677-B633-3FBDCD885317}"/>
              </a:ext>
            </a:extLst>
          </p:cNvPr>
          <p:cNvSpPr>
            <a:spLocks noGrp="1"/>
          </p:cNvSpPr>
          <p:nvPr>
            <p:ph type="title"/>
          </p:nvPr>
        </p:nvSpPr>
        <p:spPr/>
        <p:txBody>
          <a:bodyPr/>
          <a:lstStyle/>
          <a:p>
            <a:r>
              <a:rPr lang="en-US" dirty="0"/>
              <a:t>Push vs. Pull</a:t>
            </a:r>
          </a:p>
        </p:txBody>
      </p:sp>
      <p:sp>
        <p:nvSpPr>
          <p:cNvPr id="3" name="Content Placeholder 2">
            <a:extLst>
              <a:ext uri="{FF2B5EF4-FFF2-40B4-BE49-F238E27FC236}">
                <a16:creationId xmlns:a16="http://schemas.microsoft.com/office/drawing/2014/main" id="{1DFCF94A-5252-46F6-9D17-1E1AF53DCB96}"/>
              </a:ext>
            </a:extLst>
          </p:cNvPr>
          <p:cNvSpPr>
            <a:spLocks noGrp="1"/>
          </p:cNvSpPr>
          <p:nvPr>
            <p:ph sz="quarter" idx="10"/>
          </p:nvPr>
        </p:nvSpPr>
        <p:spPr>
          <a:xfrm>
            <a:off x="584200" y="1435100"/>
            <a:ext cx="11018838" cy="4739759"/>
          </a:xfrm>
        </p:spPr>
        <p:txBody>
          <a:bodyPr/>
          <a:lstStyle/>
          <a:p>
            <a:r>
              <a:rPr lang="en-US" sz="2000" dirty="0"/>
              <a:t>The goal is generally for the consumer to be able to consume at the maximum possible rate; unfortunately, in a push system this means the consumer tends to be overwhelmed when its rate of consumption falls below the rate of production (a denial of service attack, in essence). </a:t>
            </a:r>
          </a:p>
          <a:p>
            <a:endParaRPr lang="en-US" sz="2000" dirty="0"/>
          </a:p>
          <a:p>
            <a:r>
              <a:rPr lang="en-US" sz="2000" dirty="0"/>
              <a:t>A pull-based system has the nicer property that the consumer simply falls behind and catches up when it can. </a:t>
            </a:r>
          </a:p>
          <a:p>
            <a:endParaRPr lang="en-US" sz="2000" dirty="0"/>
          </a:p>
          <a:p>
            <a:r>
              <a:rPr lang="en-US" sz="2000" dirty="0"/>
              <a:t>This can be mitigated with some kind of backoff protocol by which the consumer can indicate it is overwhelmed, but getting the rate of transfer to fully utilize (but never over-utilize) the consumer is trickier than it seems. </a:t>
            </a:r>
          </a:p>
          <a:p>
            <a:endParaRPr lang="en-US" sz="2000" dirty="0"/>
          </a:p>
          <a:p>
            <a:r>
              <a:rPr lang="en-US" sz="2000" dirty="0"/>
              <a:t>Previous attempts at building systems in this fashion led us to go with a more traditional pull model.</a:t>
            </a:r>
          </a:p>
          <a:p>
            <a:endParaRPr lang="en-US" sz="2000" dirty="0"/>
          </a:p>
        </p:txBody>
      </p:sp>
    </p:spTree>
    <p:extLst>
      <p:ext uri="{BB962C8B-B14F-4D97-AF65-F5344CB8AC3E}">
        <p14:creationId xmlns:p14="http://schemas.microsoft.com/office/powerpoint/2010/main" val="2631885387"/>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DCFE-36F3-4677-B633-3FBDCD885317}"/>
              </a:ext>
            </a:extLst>
          </p:cNvPr>
          <p:cNvSpPr>
            <a:spLocks noGrp="1"/>
          </p:cNvSpPr>
          <p:nvPr>
            <p:ph type="title"/>
          </p:nvPr>
        </p:nvSpPr>
        <p:spPr/>
        <p:txBody>
          <a:bodyPr/>
          <a:lstStyle/>
          <a:p>
            <a:r>
              <a:rPr lang="en-US" dirty="0"/>
              <a:t>Push vs. Pull</a:t>
            </a:r>
          </a:p>
        </p:txBody>
      </p:sp>
      <p:sp>
        <p:nvSpPr>
          <p:cNvPr id="3" name="Content Placeholder 2">
            <a:extLst>
              <a:ext uri="{FF2B5EF4-FFF2-40B4-BE49-F238E27FC236}">
                <a16:creationId xmlns:a16="http://schemas.microsoft.com/office/drawing/2014/main" id="{1DFCF94A-5252-46F6-9D17-1E1AF53DCB96}"/>
              </a:ext>
            </a:extLst>
          </p:cNvPr>
          <p:cNvSpPr>
            <a:spLocks noGrp="1"/>
          </p:cNvSpPr>
          <p:nvPr>
            <p:ph sz="quarter" idx="10"/>
          </p:nvPr>
        </p:nvSpPr>
        <p:spPr>
          <a:xfrm>
            <a:off x="584200" y="1435100"/>
            <a:ext cx="11018838" cy="4431983"/>
          </a:xfrm>
        </p:spPr>
        <p:txBody>
          <a:bodyPr/>
          <a:lstStyle/>
          <a:p>
            <a:r>
              <a:rPr lang="en-US" sz="2000" dirty="0"/>
              <a:t>Another advantage of a pull-based system is that it lends itself to aggressive batching of data sent to the consumer. </a:t>
            </a:r>
          </a:p>
          <a:p>
            <a:endParaRPr lang="en-US" sz="2000" dirty="0"/>
          </a:p>
          <a:p>
            <a:r>
              <a:rPr lang="en-US" sz="2000" dirty="0"/>
              <a:t>A push-based system must choose to either send a request immediately or accumulate more data and then send it later without knowledge of whether the downstream consumer will be able to immediately process it. If tuned for low latency, this will result in sending a single message at a time only for the transfer to end up being buffered anyway, which is wasteful. </a:t>
            </a:r>
          </a:p>
          <a:p>
            <a:endParaRPr lang="en-US" sz="2000" dirty="0"/>
          </a:p>
          <a:p>
            <a:r>
              <a:rPr lang="en-US" sz="2000" dirty="0"/>
              <a:t>A pull-based design fixes this as the consumer always pulls all available messages after its current position in the log (or up to some configurable max size). </a:t>
            </a:r>
          </a:p>
          <a:p>
            <a:endParaRPr lang="en-US" sz="2000" dirty="0"/>
          </a:p>
          <a:p>
            <a:r>
              <a:rPr lang="en-US" sz="2000" dirty="0"/>
              <a:t>So one gets optimal batching without introducing unnecessary latency.</a:t>
            </a:r>
          </a:p>
          <a:p>
            <a:endParaRPr lang="en-US" sz="2000" dirty="0"/>
          </a:p>
        </p:txBody>
      </p:sp>
    </p:spTree>
    <p:extLst>
      <p:ext uri="{BB962C8B-B14F-4D97-AF65-F5344CB8AC3E}">
        <p14:creationId xmlns:p14="http://schemas.microsoft.com/office/powerpoint/2010/main" val="3719675340"/>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DCFE-36F3-4677-B633-3FBDCD885317}"/>
              </a:ext>
            </a:extLst>
          </p:cNvPr>
          <p:cNvSpPr>
            <a:spLocks noGrp="1"/>
          </p:cNvSpPr>
          <p:nvPr>
            <p:ph type="title"/>
          </p:nvPr>
        </p:nvSpPr>
        <p:spPr/>
        <p:txBody>
          <a:bodyPr/>
          <a:lstStyle/>
          <a:p>
            <a:r>
              <a:rPr lang="en-US" dirty="0"/>
              <a:t>Push vs. Pull</a:t>
            </a:r>
          </a:p>
        </p:txBody>
      </p:sp>
      <p:sp>
        <p:nvSpPr>
          <p:cNvPr id="3" name="Content Placeholder 2">
            <a:extLst>
              <a:ext uri="{FF2B5EF4-FFF2-40B4-BE49-F238E27FC236}">
                <a16:creationId xmlns:a16="http://schemas.microsoft.com/office/drawing/2014/main" id="{1DFCF94A-5252-46F6-9D17-1E1AF53DCB96}"/>
              </a:ext>
            </a:extLst>
          </p:cNvPr>
          <p:cNvSpPr>
            <a:spLocks noGrp="1"/>
          </p:cNvSpPr>
          <p:nvPr>
            <p:ph sz="quarter" idx="10"/>
          </p:nvPr>
        </p:nvSpPr>
        <p:spPr>
          <a:xfrm>
            <a:off x="584200" y="1435100"/>
            <a:ext cx="11018838" cy="4124206"/>
          </a:xfrm>
        </p:spPr>
        <p:txBody>
          <a:bodyPr/>
          <a:lstStyle/>
          <a:p>
            <a:r>
              <a:rPr lang="en-US" sz="2000" dirty="0"/>
              <a:t>The deficiency of a naive pull-based system is that if the broker has no data the consumer may end up polling in a tight loop, effectively busy-waiting for data to arrive. </a:t>
            </a:r>
          </a:p>
          <a:p>
            <a:endParaRPr lang="en-US" sz="2000" dirty="0"/>
          </a:p>
          <a:p>
            <a:r>
              <a:rPr lang="en-US" sz="2000" dirty="0"/>
              <a:t>To avoid this we have parameters in our pull request that allow the consumer request to block in a "long poll" waiting until data arrives (and optionally waiting until a given number of bytes is available to ensure large transfer sizes).</a:t>
            </a:r>
          </a:p>
          <a:p>
            <a:endParaRPr lang="en-US" sz="2000" dirty="0"/>
          </a:p>
          <a:p>
            <a:r>
              <a:rPr lang="en-US" sz="2000" dirty="0"/>
              <a:t>You could imagine other possible designs which would be only pull, end-to-end. </a:t>
            </a:r>
          </a:p>
          <a:p>
            <a:endParaRPr lang="en-US" sz="2000" dirty="0"/>
          </a:p>
          <a:p>
            <a:r>
              <a:rPr lang="en-US" sz="2000" dirty="0"/>
              <a:t>The producer would locally write to a local log, and brokers would pull from that with consumers pulling from them. A similar type of "store-and-forward" producer is often proposed. </a:t>
            </a:r>
          </a:p>
          <a:p>
            <a:endParaRPr lang="en-US" sz="2000" dirty="0"/>
          </a:p>
        </p:txBody>
      </p:sp>
    </p:spTree>
    <p:extLst>
      <p:ext uri="{BB962C8B-B14F-4D97-AF65-F5344CB8AC3E}">
        <p14:creationId xmlns:p14="http://schemas.microsoft.com/office/powerpoint/2010/main" val="4209780615"/>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DCFE-36F3-4677-B633-3FBDCD885317}"/>
              </a:ext>
            </a:extLst>
          </p:cNvPr>
          <p:cNvSpPr>
            <a:spLocks noGrp="1"/>
          </p:cNvSpPr>
          <p:nvPr>
            <p:ph type="title"/>
          </p:nvPr>
        </p:nvSpPr>
        <p:spPr/>
        <p:txBody>
          <a:bodyPr/>
          <a:lstStyle/>
          <a:p>
            <a:r>
              <a:rPr lang="en-US" dirty="0"/>
              <a:t>Push vs. Pull</a:t>
            </a:r>
          </a:p>
        </p:txBody>
      </p:sp>
      <p:sp>
        <p:nvSpPr>
          <p:cNvPr id="3" name="Content Placeholder 2">
            <a:extLst>
              <a:ext uri="{FF2B5EF4-FFF2-40B4-BE49-F238E27FC236}">
                <a16:creationId xmlns:a16="http://schemas.microsoft.com/office/drawing/2014/main" id="{1DFCF94A-5252-46F6-9D17-1E1AF53DCB96}"/>
              </a:ext>
            </a:extLst>
          </p:cNvPr>
          <p:cNvSpPr>
            <a:spLocks noGrp="1"/>
          </p:cNvSpPr>
          <p:nvPr>
            <p:ph sz="quarter" idx="10"/>
          </p:nvPr>
        </p:nvSpPr>
        <p:spPr>
          <a:xfrm>
            <a:off x="584200" y="1435100"/>
            <a:ext cx="11018838" cy="3016210"/>
          </a:xfrm>
        </p:spPr>
        <p:txBody>
          <a:bodyPr/>
          <a:lstStyle/>
          <a:p>
            <a:r>
              <a:rPr lang="en-US" sz="2000" dirty="0"/>
              <a:t>This is intriguing but we felt not very suitable for our target use cases which have thousands of producers. </a:t>
            </a:r>
          </a:p>
          <a:p>
            <a:endParaRPr lang="en-US" sz="2000" dirty="0"/>
          </a:p>
          <a:p>
            <a:r>
              <a:rPr lang="en-US" sz="2000" dirty="0"/>
              <a:t>Our experience running persistent data systems at scale led us to feel that involving thousands of disks in the system across many applications would not actually make things more reliable and would be a nightmare to operate. </a:t>
            </a:r>
          </a:p>
          <a:p>
            <a:endParaRPr lang="en-US" sz="2000" dirty="0"/>
          </a:p>
          <a:p>
            <a:r>
              <a:rPr lang="en-US" sz="2000" dirty="0"/>
              <a:t>And in practice we have found that we can run a pipeline with strong SLAs at large scale without a need for producer persistence.</a:t>
            </a:r>
          </a:p>
        </p:txBody>
      </p:sp>
    </p:spTree>
    <p:extLst>
      <p:ext uri="{BB962C8B-B14F-4D97-AF65-F5344CB8AC3E}">
        <p14:creationId xmlns:p14="http://schemas.microsoft.com/office/powerpoint/2010/main" val="41814698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A130E-C001-428F-BA5D-B199A1802ADD}"/>
              </a:ext>
            </a:extLst>
          </p:cNvPr>
          <p:cNvSpPr>
            <a:spLocks noGrp="1"/>
          </p:cNvSpPr>
          <p:nvPr>
            <p:ph type="title"/>
          </p:nvPr>
        </p:nvSpPr>
        <p:spPr/>
        <p:txBody>
          <a:bodyPr/>
          <a:lstStyle/>
          <a:p>
            <a:r>
              <a:rPr lang="en-US" dirty="0"/>
              <a:t>Why Kafka?</a:t>
            </a:r>
          </a:p>
        </p:txBody>
      </p:sp>
      <p:sp>
        <p:nvSpPr>
          <p:cNvPr id="3" name="Content Placeholder 2">
            <a:extLst>
              <a:ext uri="{FF2B5EF4-FFF2-40B4-BE49-F238E27FC236}">
                <a16:creationId xmlns:a16="http://schemas.microsoft.com/office/drawing/2014/main" id="{68A17BE0-B6B7-49B7-B25A-CED89E1112D7}"/>
              </a:ext>
            </a:extLst>
          </p:cNvPr>
          <p:cNvSpPr>
            <a:spLocks noGrp="1"/>
          </p:cNvSpPr>
          <p:nvPr>
            <p:ph sz="quarter" idx="10"/>
          </p:nvPr>
        </p:nvSpPr>
        <p:spPr>
          <a:xfrm>
            <a:off x="584200" y="1435100"/>
            <a:ext cx="11018838" cy="5343001"/>
          </a:xfrm>
        </p:spPr>
        <p:txBody>
          <a:bodyPr/>
          <a:lstStyle/>
          <a:p>
            <a:r>
              <a:rPr lang="en-US" dirty="0"/>
              <a:t>Decoupling Services </a:t>
            </a:r>
          </a:p>
          <a:p>
            <a:endParaRPr lang="en-US" dirty="0"/>
          </a:p>
          <a:p>
            <a:r>
              <a:rPr lang="en-US" dirty="0"/>
              <a:t>Provides better scalability(growth over time) and elasticity (burst of request)</a:t>
            </a:r>
          </a:p>
          <a:p>
            <a:endParaRPr lang="en-US" dirty="0"/>
          </a:p>
          <a:p>
            <a:r>
              <a:rPr lang="en-US" dirty="0"/>
              <a:t>Provides a buffer to backend services </a:t>
            </a:r>
          </a:p>
          <a:p>
            <a:endParaRPr lang="en-US" dirty="0"/>
          </a:p>
          <a:p>
            <a:r>
              <a:rPr lang="en-US" dirty="0"/>
              <a:t>Backend services can scale or be trigger to scale in order to meet demand based on the amount of, incoming messages onto the messaging framework like Kafka</a:t>
            </a:r>
          </a:p>
          <a:p>
            <a:endParaRPr lang="en-US" dirty="0"/>
          </a:p>
        </p:txBody>
      </p:sp>
    </p:spTree>
    <p:extLst>
      <p:ext uri="{BB962C8B-B14F-4D97-AF65-F5344CB8AC3E}">
        <p14:creationId xmlns:p14="http://schemas.microsoft.com/office/powerpoint/2010/main" val="195384215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50A8F-E1C3-49D4-88DA-03E7C13F28DC}"/>
              </a:ext>
            </a:extLst>
          </p:cNvPr>
          <p:cNvSpPr>
            <a:spLocks noGrp="1"/>
          </p:cNvSpPr>
          <p:nvPr>
            <p:ph type="title"/>
          </p:nvPr>
        </p:nvSpPr>
        <p:spPr/>
        <p:txBody>
          <a:bodyPr/>
          <a:lstStyle/>
          <a:p>
            <a:r>
              <a:rPr lang="en-US" dirty="0"/>
              <a:t>Consumer Position</a:t>
            </a:r>
          </a:p>
        </p:txBody>
      </p:sp>
      <p:sp>
        <p:nvSpPr>
          <p:cNvPr id="3" name="Content Placeholder 2">
            <a:extLst>
              <a:ext uri="{FF2B5EF4-FFF2-40B4-BE49-F238E27FC236}">
                <a16:creationId xmlns:a16="http://schemas.microsoft.com/office/drawing/2014/main" id="{B5C0569B-5360-4BB7-8390-3DCA85363EC5}"/>
              </a:ext>
            </a:extLst>
          </p:cNvPr>
          <p:cNvSpPr>
            <a:spLocks noGrp="1"/>
          </p:cNvSpPr>
          <p:nvPr>
            <p:ph sz="quarter" idx="10"/>
          </p:nvPr>
        </p:nvSpPr>
        <p:spPr>
          <a:xfrm>
            <a:off x="584200" y="1435100"/>
            <a:ext cx="11018838" cy="5109091"/>
          </a:xfrm>
        </p:spPr>
        <p:txBody>
          <a:bodyPr/>
          <a:lstStyle/>
          <a:p>
            <a:r>
              <a:rPr lang="en-US" sz="2000" dirty="0"/>
              <a:t>Keeping track of what has been consumed is, surprisingly, one of the key performance points of a messaging system.</a:t>
            </a:r>
          </a:p>
          <a:p>
            <a:endParaRPr lang="en-US" sz="2000" dirty="0"/>
          </a:p>
          <a:p>
            <a:r>
              <a:rPr lang="en-US" sz="2000" dirty="0"/>
              <a:t>Most messaging systems keep metadata about what messages have been consumed on the broker. </a:t>
            </a:r>
          </a:p>
          <a:p>
            <a:endParaRPr lang="en-US" sz="2000" dirty="0"/>
          </a:p>
          <a:p>
            <a:r>
              <a:rPr lang="en-US" sz="2000" dirty="0"/>
              <a:t>That is, as a message is handed out to a consumer, the broker either records that fact locally immediately or it may wait for acknowledgement from the consumer. </a:t>
            </a:r>
          </a:p>
          <a:p>
            <a:endParaRPr lang="en-US" sz="2000" dirty="0"/>
          </a:p>
          <a:p>
            <a:r>
              <a:rPr lang="en-US" sz="2000" dirty="0"/>
              <a:t>This is a fairly intuitive choice, and indeed for a single machine server it is not clear where else this state could go. </a:t>
            </a:r>
          </a:p>
          <a:p>
            <a:endParaRPr lang="en-US" sz="2000" dirty="0"/>
          </a:p>
          <a:p>
            <a:r>
              <a:rPr lang="en-US" sz="2000" dirty="0"/>
              <a:t>Since the data structures used for storage in many messaging systems scale poorly, this is also a pragmatic choice--since the broker knows what is consumed it can immediately delete it, keeping the data size small.</a:t>
            </a:r>
          </a:p>
        </p:txBody>
      </p:sp>
    </p:spTree>
    <p:extLst>
      <p:ext uri="{BB962C8B-B14F-4D97-AF65-F5344CB8AC3E}">
        <p14:creationId xmlns:p14="http://schemas.microsoft.com/office/powerpoint/2010/main" val="2394420001"/>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9F00A-57BF-48F7-887C-51C6134E76C3}"/>
              </a:ext>
            </a:extLst>
          </p:cNvPr>
          <p:cNvSpPr>
            <a:spLocks noGrp="1"/>
          </p:cNvSpPr>
          <p:nvPr>
            <p:ph type="title"/>
          </p:nvPr>
        </p:nvSpPr>
        <p:spPr/>
        <p:txBody>
          <a:bodyPr/>
          <a:lstStyle/>
          <a:p>
            <a:r>
              <a:rPr lang="en-US" dirty="0"/>
              <a:t>Consumer Position</a:t>
            </a:r>
          </a:p>
        </p:txBody>
      </p:sp>
      <p:sp>
        <p:nvSpPr>
          <p:cNvPr id="3" name="Content Placeholder 2">
            <a:extLst>
              <a:ext uri="{FF2B5EF4-FFF2-40B4-BE49-F238E27FC236}">
                <a16:creationId xmlns:a16="http://schemas.microsoft.com/office/drawing/2014/main" id="{0FE4080D-F645-4E8E-B9FD-F0B911576543}"/>
              </a:ext>
            </a:extLst>
          </p:cNvPr>
          <p:cNvSpPr>
            <a:spLocks noGrp="1"/>
          </p:cNvSpPr>
          <p:nvPr>
            <p:ph sz="quarter" idx="10"/>
          </p:nvPr>
        </p:nvSpPr>
        <p:spPr>
          <a:xfrm>
            <a:off x="584200" y="1435100"/>
            <a:ext cx="11018838" cy="3988784"/>
          </a:xfrm>
        </p:spPr>
        <p:txBody>
          <a:bodyPr/>
          <a:lstStyle/>
          <a:p>
            <a:r>
              <a:rPr lang="en-US" sz="1800" dirty="0"/>
              <a:t>What is perhaps not obvious is that getting the broker and consumer to come into agreement about what has been consumed is not a trivial problem. </a:t>
            </a:r>
          </a:p>
          <a:p>
            <a:endParaRPr lang="en-US" sz="1800" dirty="0"/>
          </a:p>
          <a:p>
            <a:r>
              <a:rPr lang="en-US" sz="1800" dirty="0"/>
              <a:t>If the broker records a message as consumed immediately every time it is handed out over the network, then if the consumer fails to process the message (say because it crashes or the request times out or whatever) that message will be lost. </a:t>
            </a:r>
          </a:p>
          <a:p>
            <a:endParaRPr lang="en-US" sz="1800" dirty="0"/>
          </a:p>
          <a:p>
            <a:r>
              <a:rPr lang="en-US" sz="1800" dirty="0"/>
              <a:t>To solve this problem, many messaging systems add an acknowledgement feature which means that messages are only marked as sent not consumed when they are sent; the broker waits for a specific acknowledgement from the consumer to record the message as consumed. </a:t>
            </a:r>
          </a:p>
          <a:p>
            <a:endParaRPr lang="en-US" sz="1800" dirty="0"/>
          </a:p>
          <a:p>
            <a:r>
              <a:rPr lang="en-US" sz="1800" dirty="0"/>
              <a:t>This strategy fixes the problem of losing messages, but creates new problems. </a:t>
            </a:r>
          </a:p>
          <a:p>
            <a:endParaRPr lang="en-US" sz="1800" dirty="0"/>
          </a:p>
        </p:txBody>
      </p:sp>
    </p:spTree>
    <p:extLst>
      <p:ext uri="{BB962C8B-B14F-4D97-AF65-F5344CB8AC3E}">
        <p14:creationId xmlns:p14="http://schemas.microsoft.com/office/powerpoint/2010/main" val="3583078592"/>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47802-D6AD-4B81-A5CF-C5F6ABFC7E72}"/>
              </a:ext>
            </a:extLst>
          </p:cNvPr>
          <p:cNvSpPr>
            <a:spLocks noGrp="1"/>
          </p:cNvSpPr>
          <p:nvPr>
            <p:ph type="title"/>
          </p:nvPr>
        </p:nvSpPr>
        <p:spPr/>
        <p:txBody>
          <a:bodyPr/>
          <a:lstStyle/>
          <a:p>
            <a:r>
              <a:rPr lang="en-US" dirty="0"/>
              <a:t>Offset</a:t>
            </a:r>
          </a:p>
        </p:txBody>
      </p:sp>
      <p:pic>
        <p:nvPicPr>
          <p:cNvPr id="5" name="Content Placeholder 4" descr="Diagram&#10;&#10;Description automatically generated">
            <a:extLst>
              <a:ext uri="{FF2B5EF4-FFF2-40B4-BE49-F238E27FC236}">
                <a16:creationId xmlns:a16="http://schemas.microsoft.com/office/drawing/2014/main" id="{BF050320-2002-44EA-9D2D-043EF494E4E2}"/>
              </a:ext>
            </a:extLst>
          </p:cNvPr>
          <p:cNvPicPr>
            <a:picLocks noGrp="1" noChangeAspect="1"/>
          </p:cNvPicPr>
          <p:nvPr>
            <p:ph sz="quarter" idx="10"/>
          </p:nvPr>
        </p:nvPicPr>
        <p:blipFill rotWithShape="1">
          <a:blip r:embed="rId2"/>
          <a:srcRect t="36838"/>
          <a:stretch/>
        </p:blipFill>
        <p:spPr>
          <a:xfrm>
            <a:off x="933780" y="1981200"/>
            <a:ext cx="8681378" cy="3035857"/>
          </a:xfrm>
        </p:spPr>
      </p:pic>
      <p:pic>
        <p:nvPicPr>
          <p:cNvPr id="8" name="Picture 7" descr="A picture containing background pattern&#10;&#10;Description automatically generated">
            <a:extLst>
              <a:ext uri="{FF2B5EF4-FFF2-40B4-BE49-F238E27FC236}">
                <a16:creationId xmlns:a16="http://schemas.microsoft.com/office/drawing/2014/main" id="{2B963419-E54A-4E40-B00F-4754AADE6D7E}"/>
              </a:ext>
            </a:extLst>
          </p:cNvPr>
          <p:cNvPicPr>
            <a:picLocks noChangeAspect="1"/>
          </p:cNvPicPr>
          <p:nvPr/>
        </p:nvPicPr>
        <p:blipFill rotWithShape="1">
          <a:blip r:embed="rId3"/>
          <a:srcRect l="83223" t="87691" r="2616" b="1985"/>
          <a:stretch/>
        </p:blipFill>
        <p:spPr>
          <a:xfrm>
            <a:off x="6924675" y="2247899"/>
            <a:ext cx="742950" cy="600075"/>
          </a:xfrm>
          <a:prstGeom prst="rect">
            <a:avLst/>
          </a:prstGeom>
        </p:spPr>
      </p:pic>
      <p:sp>
        <p:nvSpPr>
          <p:cNvPr id="9" name="TextBox 8">
            <a:extLst>
              <a:ext uri="{FF2B5EF4-FFF2-40B4-BE49-F238E27FC236}">
                <a16:creationId xmlns:a16="http://schemas.microsoft.com/office/drawing/2014/main" id="{1B081F86-3CF2-4085-82A4-A50D3FA37043}"/>
              </a:ext>
            </a:extLst>
          </p:cNvPr>
          <p:cNvSpPr txBox="1"/>
          <p:nvPr/>
        </p:nvSpPr>
        <p:spPr>
          <a:xfrm>
            <a:off x="5638800" y="4305300"/>
            <a:ext cx="137858" cy="307777"/>
          </a:xfrm>
          <a:prstGeom prst="rect">
            <a:avLst/>
          </a:prstGeom>
          <a:noFill/>
        </p:spPr>
        <p:txBody>
          <a:bodyPr wrap="none" lIns="0" tIns="0" rIns="0" bIns="0" rtlCol="0">
            <a:spAutoFit/>
          </a:bodyPr>
          <a:lstStyle/>
          <a:p>
            <a:pPr algn="l"/>
            <a:r>
              <a:rPr lang="en-US" sz="2000" dirty="0"/>
              <a:t>0</a:t>
            </a:r>
          </a:p>
        </p:txBody>
      </p:sp>
      <p:sp>
        <p:nvSpPr>
          <p:cNvPr id="10" name="TextBox 9">
            <a:extLst>
              <a:ext uri="{FF2B5EF4-FFF2-40B4-BE49-F238E27FC236}">
                <a16:creationId xmlns:a16="http://schemas.microsoft.com/office/drawing/2014/main" id="{4BB90D51-323B-4627-A9C4-D6BA8C05C956}"/>
              </a:ext>
            </a:extLst>
          </p:cNvPr>
          <p:cNvSpPr txBox="1"/>
          <p:nvPr/>
        </p:nvSpPr>
        <p:spPr>
          <a:xfrm>
            <a:off x="5609714" y="4305299"/>
            <a:ext cx="319344" cy="307777"/>
          </a:xfrm>
          <a:prstGeom prst="rect">
            <a:avLst/>
          </a:prstGeom>
          <a:solidFill>
            <a:schemeClr val="bg1"/>
          </a:solidFill>
        </p:spPr>
        <p:txBody>
          <a:bodyPr wrap="square" lIns="0" tIns="0" rIns="0" bIns="0" rtlCol="0">
            <a:spAutoFit/>
          </a:bodyPr>
          <a:lstStyle/>
          <a:p>
            <a:pPr algn="ctr"/>
            <a:r>
              <a:rPr lang="en-US" sz="2000" dirty="0"/>
              <a:t>1</a:t>
            </a:r>
          </a:p>
        </p:txBody>
      </p:sp>
      <p:sp>
        <p:nvSpPr>
          <p:cNvPr id="7" name="TextBox 6">
            <a:extLst>
              <a:ext uri="{FF2B5EF4-FFF2-40B4-BE49-F238E27FC236}">
                <a16:creationId xmlns:a16="http://schemas.microsoft.com/office/drawing/2014/main" id="{9C1471FB-3103-4195-9A34-63B6BA69936A}"/>
              </a:ext>
            </a:extLst>
          </p:cNvPr>
          <p:cNvSpPr txBox="1"/>
          <p:nvPr/>
        </p:nvSpPr>
        <p:spPr>
          <a:xfrm>
            <a:off x="5616986" y="4305298"/>
            <a:ext cx="319344" cy="307777"/>
          </a:xfrm>
          <a:prstGeom prst="rect">
            <a:avLst/>
          </a:prstGeom>
          <a:solidFill>
            <a:schemeClr val="bg1"/>
          </a:solidFill>
        </p:spPr>
        <p:txBody>
          <a:bodyPr wrap="square" lIns="0" tIns="0" rIns="0" bIns="0" rtlCol="0">
            <a:spAutoFit/>
          </a:bodyPr>
          <a:lstStyle/>
          <a:p>
            <a:pPr algn="ctr"/>
            <a:r>
              <a:rPr lang="en-US" sz="2000" dirty="0"/>
              <a:t>2</a:t>
            </a:r>
          </a:p>
        </p:txBody>
      </p:sp>
      <p:pic>
        <p:nvPicPr>
          <p:cNvPr id="13" name="Picture 12" descr="A picture containing background pattern&#10;&#10;Description automatically generated">
            <a:extLst>
              <a:ext uri="{FF2B5EF4-FFF2-40B4-BE49-F238E27FC236}">
                <a16:creationId xmlns:a16="http://schemas.microsoft.com/office/drawing/2014/main" id="{3BE7B65E-2BA7-4322-977D-E6E2D88088FA}"/>
              </a:ext>
            </a:extLst>
          </p:cNvPr>
          <p:cNvPicPr>
            <a:picLocks noChangeAspect="1"/>
          </p:cNvPicPr>
          <p:nvPr/>
        </p:nvPicPr>
        <p:blipFill rotWithShape="1">
          <a:blip r:embed="rId3"/>
          <a:srcRect l="83223" t="87691" r="2616" b="1985"/>
          <a:stretch/>
        </p:blipFill>
        <p:spPr>
          <a:xfrm>
            <a:off x="7667625" y="2247898"/>
            <a:ext cx="742950" cy="600075"/>
          </a:xfrm>
          <a:prstGeom prst="rect">
            <a:avLst/>
          </a:prstGeom>
        </p:spPr>
      </p:pic>
      <p:pic>
        <p:nvPicPr>
          <p:cNvPr id="14" name="Picture 13" descr="A picture containing background pattern&#10;&#10;Description automatically generated">
            <a:extLst>
              <a:ext uri="{FF2B5EF4-FFF2-40B4-BE49-F238E27FC236}">
                <a16:creationId xmlns:a16="http://schemas.microsoft.com/office/drawing/2014/main" id="{5CE039F5-EA86-43D3-BA25-00252B4FB0E3}"/>
              </a:ext>
            </a:extLst>
          </p:cNvPr>
          <p:cNvPicPr>
            <a:picLocks noChangeAspect="1"/>
          </p:cNvPicPr>
          <p:nvPr/>
        </p:nvPicPr>
        <p:blipFill rotWithShape="1">
          <a:blip r:embed="rId3"/>
          <a:srcRect l="83223" t="87691" r="2616" b="1985"/>
          <a:stretch/>
        </p:blipFill>
        <p:spPr>
          <a:xfrm>
            <a:off x="8410575" y="2247898"/>
            <a:ext cx="742950" cy="600075"/>
          </a:xfrm>
          <a:prstGeom prst="rect">
            <a:avLst/>
          </a:prstGeom>
        </p:spPr>
      </p:pic>
    </p:spTree>
    <p:extLst>
      <p:ext uri="{BB962C8B-B14F-4D97-AF65-F5344CB8AC3E}">
        <p14:creationId xmlns:p14="http://schemas.microsoft.com/office/powerpoint/2010/main" val="2765693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9F00A-57BF-48F7-887C-51C6134E76C3}"/>
              </a:ext>
            </a:extLst>
          </p:cNvPr>
          <p:cNvSpPr>
            <a:spLocks noGrp="1"/>
          </p:cNvSpPr>
          <p:nvPr>
            <p:ph type="title"/>
          </p:nvPr>
        </p:nvSpPr>
        <p:spPr/>
        <p:txBody>
          <a:bodyPr/>
          <a:lstStyle/>
          <a:p>
            <a:r>
              <a:rPr lang="en-US" dirty="0"/>
              <a:t>Consumer Position</a:t>
            </a:r>
          </a:p>
        </p:txBody>
      </p:sp>
      <p:sp>
        <p:nvSpPr>
          <p:cNvPr id="3" name="Content Placeholder 2">
            <a:extLst>
              <a:ext uri="{FF2B5EF4-FFF2-40B4-BE49-F238E27FC236}">
                <a16:creationId xmlns:a16="http://schemas.microsoft.com/office/drawing/2014/main" id="{0FE4080D-F645-4E8E-B9FD-F0B911576543}"/>
              </a:ext>
            </a:extLst>
          </p:cNvPr>
          <p:cNvSpPr>
            <a:spLocks noGrp="1"/>
          </p:cNvSpPr>
          <p:nvPr>
            <p:ph sz="quarter" idx="10"/>
          </p:nvPr>
        </p:nvSpPr>
        <p:spPr>
          <a:xfrm>
            <a:off x="584200" y="1435100"/>
            <a:ext cx="11018838" cy="4641271"/>
          </a:xfrm>
        </p:spPr>
        <p:txBody>
          <a:bodyPr/>
          <a:lstStyle/>
          <a:p>
            <a:r>
              <a:rPr lang="en-US" sz="1800" dirty="0"/>
              <a:t>First of all, if the consumer processes the message but fails before it can send an acknowledgement then the message will be consumed twice. </a:t>
            </a:r>
          </a:p>
          <a:p>
            <a:endParaRPr lang="en-US" sz="1800" dirty="0"/>
          </a:p>
          <a:p>
            <a:r>
              <a:rPr lang="en-US" sz="1800" dirty="0"/>
              <a:t>The second problem is around performance, now the broker must keep multiple states about every single message (first to lock it so it is not given out a second time, and then to mark it as permanently consumed so that it can be removed). </a:t>
            </a:r>
          </a:p>
          <a:p>
            <a:endParaRPr lang="en-US" sz="1800" dirty="0"/>
          </a:p>
          <a:p>
            <a:r>
              <a:rPr lang="en-US" sz="1800" dirty="0"/>
              <a:t>Tricky problems must be dealt with, like what to do with messages that are sent but never acknowledged.</a:t>
            </a:r>
          </a:p>
          <a:p>
            <a:endParaRPr lang="en-US" sz="1800" dirty="0"/>
          </a:p>
          <a:p>
            <a:r>
              <a:rPr lang="en-US" sz="1800" dirty="0"/>
              <a:t>Kafka handles this differently: </a:t>
            </a:r>
          </a:p>
          <a:p>
            <a:endParaRPr lang="en-US" sz="1800" dirty="0"/>
          </a:p>
          <a:p>
            <a:pPr lvl="1"/>
            <a:r>
              <a:rPr lang="en-US" sz="1600" dirty="0"/>
              <a:t>Our topic is divided into a set of totally ordered partitions, each of which is consumed by exactly one consumer within each subscribing consumer group at any given time. </a:t>
            </a:r>
          </a:p>
          <a:p>
            <a:endParaRPr lang="en-US" sz="1800" dirty="0"/>
          </a:p>
          <a:p>
            <a:endParaRPr lang="en-US" sz="1800" dirty="0"/>
          </a:p>
        </p:txBody>
      </p:sp>
    </p:spTree>
    <p:extLst>
      <p:ext uri="{BB962C8B-B14F-4D97-AF65-F5344CB8AC3E}">
        <p14:creationId xmlns:p14="http://schemas.microsoft.com/office/powerpoint/2010/main" val="623433215"/>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7CB42-982A-4CA7-BDE2-C7887BED9EAA}"/>
              </a:ext>
            </a:extLst>
          </p:cNvPr>
          <p:cNvSpPr>
            <a:spLocks noGrp="1"/>
          </p:cNvSpPr>
          <p:nvPr>
            <p:ph type="title"/>
          </p:nvPr>
        </p:nvSpPr>
        <p:spPr/>
        <p:txBody>
          <a:bodyPr/>
          <a:lstStyle/>
          <a:p>
            <a:r>
              <a:rPr lang="en-US" dirty="0"/>
              <a:t>Consumer Position</a:t>
            </a:r>
          </a:p>
        </p:txBody>
      </p:sp>
      <p:sp>
        <p:nvSpPr>
          <p:cNvPr id="3" name="Content Placeholder 2">
            <a:extLst>
              <a:ext uri="{FF2B5EF4-FFF2-40B4-BE49-F238E27FC236}">
                <a16:creationId xmlns:a16="http://schemas.microsoft.com/office/drawing/2014/main" id="{AF3FD687-91EE-4B14-9BB6-C2C21F4C85ED}"/>
              </a:ext>
            </a:extLst>
          </p:cNvPr>
          <p:cNvSpPr>
            <a:spLocks noGrp="1"/>
          </p:cNvSpPr>
          <p:nvPr>
            <p:ph sz="quarter" idx="10"/>
          </p:nvPr>
        </p:nvSpPr>
        <p:spPr>
          <a:xfrm>
            <a:off x="584200" y="1435100"/>
            <a:ext cx="11018838" cy="3545586"/>
          </a:xfrm>
        </p:spPr>
        <p:txBody>
          <a:bodyPr/>
          <a:lstStyle/>
          <a:p>
            <a:r>
              <a:rPr lang="en-US" sz="1800" dirty="0"/>
              <a:t>This means that the position of a consumer in each partition is just a single integer, the offset of the next message to consume. </a:t>
            </a:r>
          </a:p>
          <a:p>
            <a:endParaRPr lang="en-US" sz="1800" dirty="0"/>
          </a:p>
          <a:p>
            <a:r>
              <a:rPr lang="en-US" sz="1800" dirty="0"/>
              <a:t>This makes the state about what has been consumed very small, just one number for each partition. </a:t>
            </a:r>
          </a:p>
          <a:p>
            <a:endParaRPr lang="en-US" sz="1800" dirty="0"/>
          </a:p>
          <a:p>
            <a:r>
              <a:rPr lang="en-US" sz="1800" dirty="0"/>
              <a:t>This state can be periodically checkpointed. </a:t>
            </a:r>
          </a:p>
          <a:p>
            <a:endParaRPr lang="en-US" sz="1800" dirty="0"/>
          </a:p>
          <a:p>
            <a:r>
              <a:rPr lang="en-US" sz="1800" dirty="0"/>
              <a:t>This makes the equivalent of message acknowledgements very cheap.</a:t>
            </a:r>
          </a:p>
          <a:p>
            <a:endParaRPr lang="en-US" sz="1800" dirty="0"/>
          </a:p>
          <a:p>
            <a:r>
              <a:rPr lang="en-US" sz="1800" dirty="0"/>
              <a:t>There is a side benefit of this decision. </a:t>
            </a:r>
          </a:p>
          <a:p>
            <a:endParaRPr lang="en-US" sz="1800" dirty="0"/>
          </a:p>
        </p:txBody>
      </p:sp>
    </p:spTree>
    <p:extLst>
      <p:ext uri="{BB962C8B-B14F-4D97-AF65-F5344CB8AC3E}">
        <p14:creationId xmlns:p14="http://schemas.microsoft.com/office/powerpoint/2010/main" val="4285068000"/>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047FF-7B7F-4ABD-B851-519101B79865}"/>
              </a:ext>
            </a:extLst>
          </p:cNvPr>
          <p:cNvSpPr>
            <a:spLocks noGrp="1"/>
          </p:cNvSpPr>
          <p:nvPr>
            <p:ph type="title"/>
          </p:nvPr>
        </p:nvSpPr>
        <p:spPr/>
        <p:txBody>
          <a:bodyPr/>
          <a:lstStyle/>
          <a:p>
            <a:r>
              <a:rPr lang="en-US" dirty="0"/>
              <a:t>Zero Based Offset </a:t>
            </a:r>
          </a:p>
        </p:txBody>
      </p:sp>
      <p:pic>
        <p:nvPicPr>
          <p:cNvPr id="5" name="Content Placeholder 4" descr="Diagram&#10;&#10;Description automatically generated">
            <a:extLst>
              <a:ext uri="{FF2B5EF4-FFF2-40B4-BE49-F238E27FC236}">
                <a16:creationId xmlns:a16="http://schemas.microsoft.com/office/drawing/2014/main" id="{87DFC931-59FB-4A5F-94E5-1EBEE9FBD2CC}"/>
              </a:ext>
            </a:extLst>
          </p:cNvPr>
          <p:cNvPicPr>
            <a:picLocks noGrp="1" noChangeAspect="1"/>
          </p:cNvPicPr>
          <p:nvPr>
            <p:ph sz="quarter" idx="10"/>
          </p:nvPr>
        </p:nvPicPr>
        <p:blipFill rotWithShape="1">
          <a:blip r:embed="rId2"/>
          <a:srcRect t="32568"/>
          <a:stretch/>
        </p:blipFill>
        <p:spPr>
          <a:xfrm>
            <a:off x="1764596" y="1799190"/>
            <a:ext cx="10047008" cy="3259620"/>
          </a:xfrm>
        </p:spPr>
      </p:pic>
    </p:spTree>
    <p:extLst>
      <p:ext uri="{BB962C8B-B14F-4D97-AF65-F5344CB8AC3E}">
        <p14:creationId xmlns:p14="http://schemas.microsoft.com/office/powerpoint/2010/main" val="1888336658"/>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7CB42-982A-4CA7-BDE2-C7887BED9EAA}"/>
              </a:ext>
            </a:extLst>
          </p:cNvPr>
          <p:cNvSpPr>
            <a:spLocks noGrp="1"/>
          </p:cNvSpPr>
          <p:nvPr>
            <p:ph type="title"/>
          </p:nvPr>
        </p:nvSpPr>
        <p:spPr/>
        <p:txBody>
          <a:bodyPr/>
          <a:lstStyle/>
          <a:p>
            <a:r>
              <a:rPr lang="en-US" dirty="0"/>
              <a:t>Consumer Position</a:t>
            </a:r>
          </a:p>
        </p:txBody>
      </p:sp>
      <p:sp>
        <p:nvSpPr>
          <p:cNvPr id="3" name="Content Placeholder 2">
            <a:extLst>
              <a:ext uri="{FF2B5EF4-FFF2-40B4-BE49-F238E27FC236}">
                <a16:creationId xmlns:a16="http://schemas.microsoft.com/office/drawing/2014/main" id="{AF3FD687-91EE-4B14-9BB6-C2C21F4C85ED}"/>
              </a:ext>
            </a:extLst>
          </p:cNvPr>
          <p:cNvSpPr>
            <a:spLocks noGrp="1"/>
          </p:cNvSpPr>
          <p:nvPr>
            <p:ph sz="quarter" idx="10"/>
          </p:nvPr>
        </p:nvSpPr>
        <p:spPr>
          <a:xfrm>
            <a:off x="584200" y="1435100"/>
            <a:ext cx="11018838" cy="1883593"/>
          </a:xfrm>
        </p:spPr>
        <p:txBody>
          <a:bodyPr/>
          <a:lstStyle/>
          <a:p>
            <a:r>
              <a:rPr lang="en-US" sz="1800" dirty="0"/>
              <a:t>A consumer can deliberately rewind back to an old offset and re-consume data. </a:t>
            </a:r>
          </a:p>
          <a:p>
            <a:endParaRPr lang="en-US" sz="1800" dirty="0"/>
          </a:p>
          <a:p>
            <a:r>
              <a:rPr lang="en-US" sz="1800" dirty="0"/>
              <a:t>This violates the common contract of a queue, but turns out to be an essential feature for many consumers.</a:t>
            </a:r>
          </a:p>
          <a:p>
            <a:endParaRPr lang="en-US" sz="1800" dirty="0"/>
          </a:p>
          <a:p>
            <a:r>
              <a:rPr lang="en-US" sz="1800" dirty="0"/>
              <a:t>For example, if the consumer code has a bug and is discovered after some messages are consumed, the consumer can re-consume those messages once the bug is fixed.</a:t>
            </a:r>
          </a:p>
        </p:txBody>
      </p:sp>
    </p:spTree>
    <p:extLst>
      <p:ext uri="{BB962C8B-B14F-4D97-AF65-F5344CB8AC3E}">
        <p14:creationId xmlns:p14="http://schemas.microsoft.com/office/powerpoint/2010/main" val="102428720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DBA8-C3CF-4E60-9747-7596067F39DF}"/>
              </a:ext>
            </a:extLst>
          </p:cNvPr>
          <p:cNvSpPr>
            <a:spLocks noGrp="1"/>
          </p:cNvSpPr>
          <p:nvPr>
            <p:ph type="title"/>
          </p:nvPr>
        </p:nvSpPr>
        <p:spPr/>
        <p:txBody>
          <a:bodyPr/>
          <a:lstStyle/>
          <a:p>
            <a:r>
              <a:rPr lang="en-US" dirty="0"/>
              <a:t>Kafka Producers and </a:t>
            </a:r>
            <a:r>
              <a:rPr lang="en-US" dirty="0" err="1"/>
              <a:t>Cosumers</a:t>
            </a:r>
            <a:endParaRPr lang="en-US" dirty="0"/>
          </a:p>
        </p:txBody>
      </p:sp>
      <p:pic>
        <p:nvPicPr>
          <p:cNvPr id="5" name="Picture 4" descr="Diagram&#10;&#10;Description automatically generated">
            <a:extLst>
              <a:ext uri="{FF2B5EF4-FFF2-40B4-BE49-F238E27FC236}">
                <a16:creationId xmlns:a16="http://schemas.microsoft.com/office/drawing/2014/main" id="{C4BC3744-5B7B-4ECB-8035-49FBCB4A9619}"/>
              </a:ext>
            </a:extLst>
          </p:cNvPr>
          <p:cNvPicPr>
            <a:picLocks noChangeAspect="1"/>
          </p:cNvPicPr>
          <p:nvPr/>
        </p:nvPicPr>
        <p:blipFill>
          <a:blip r:embed="rId2"/>
          <a:stretch>
            <a:fillRect/>
          </a:stretch>
        </p:blipFill>
        <p:spPr>
          <a:xfrm>
            <a:off x="1837050" y="1772513"/>
            <a:ext cx="8517899" cy="4272470"/>
          </a:xfrm>
          <a:prstGeom prst="rect">
            <a:avLst/>
          </a:prstGeom>
        </p:spPr>
      </p:pic>
    </p:spTree>
    <p:extLst>
      <p:ext uri="{BB962C8B-B14F-4D97-AF65-F5344CB8AC3E}">
        <p14:creationId xmlns:p14="http://schemas.microsoft.com/office/powerpoint/2010/main" val="4292564778"/>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AD749-868C-4B88-B896-E9D7748A4292}"/>
              </a:ext>
            </a:extLst>
          </p:cNvPr>
          <p:cNvSpPr>
            <a:spLocks noGrp="1"/>
          </p:cNvSpPr>
          <p:nvPr>
            <p:ph type="title"/>
          </p:nvPr>
        </p:nvSpPr>
        <p:spPr/>
        <p:txBody>
          <a:bodyPr/>
          <a:lstStyle/>
          <a:p>
            <a:r>
              <a:rPr lang="en-US" dirty="0"/>
              <a:t>Kafka Broker Scaled</a:t>
            </a:r>
          </a:p>
        </p:txBody>
      </p:sp>
      <p:pic>
        <p:nvPicPr>
          <p:cNvPr id="5" name="Picture 4" descr="Diagram&#10;&#10;Description automatically generated">
            <a:extLst>
              <a:ext uri="{FF2B5EF4-FFF2-40B4-BE49-F238E27FC236}">
                <a16:creationId xmlns:a16="http://schemas.microsoft.com/office/drawing/2014/main" id="{EB91EC6A-EA10-4147-B139-53C22435D1B8}"/>
              </a:ext>
            </a:extLst>
          </p:cNvPr>
          <p:cNvPicPr>
            <a:picLocks noChangeAspect="1"/>
          </p:cNvPicPr>
          <p:nvPr/>
        </p:nvPicPr>
        <p:blipFill>
          <a:blip r:embed="rId2"/>
          <a:stretch>
            <a:fillRect/>
          </a:stretch>
        </p:blipFill>
        <p:spPr>
          <a:xfrm>
            <a:off x="2227156" y="1668341"/>
            <a:ext cx="8492231" cy="4515710"/>
          </a:xfrm>
          <a:prstGeom prst="rect">
            <a:avLst/>
          </a:prstGeom>
        </p:spPr>
      </p:pic>
    </p:spTree>
    <p:extLst>
      <p:ext uri="{BB962C8B-B14F-4D97-AF65-F5344CB8AC3E}">
        <p14:creationId xmlns:p14="http://schemas.microsoft.com/office/powerpoint/2010/main" val="1039905744"/>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38B08-FA52-4857-A10B-BDAF89C27B3C}"/>
              </a:ext>
            </a:extLst>
          </p:cNvPr>
          <p:cNvSpPr>
            <a:spLocks noGrp="1"/>
          </p:cNvSpPr>
          <p:nvPr>
            <p:ph type="title"/>
          </p:nvPr>
        </p:nvSpPr>
        <p:spPr/>
        <p:txBody>
          <a:bodyPr/>
          <a:lstStyle/>
          <a:p>
            <a:r>
              <a:rPr lang="en-US" dirty="0"/>
              <a:t>Topics </a:t>
            </a:r>
          </a:p>
        </p:txBody>
      </p:sp>
      <p:sp>
        <p:nvSpPr>
          <p:cNvPr id="3" name="Content Placeholder 2">
            <a:extLst>
              <a:ext uri="{FF2B5EF4-FFF2-40B4-BE49-F238E27FC236}">
                <a16:creationId xmlns:a16="http://schemas.microsoft.com/office/drawing/2014/main" id="{0F54A3F2-2111-4D54-810F-B08CA2F087CF}"/>
              </a:ext>
            </a:extLst>
          </p:cNvPr>
          <p:cNvSpPr>
            <a:spLocks noGrp="1"/>
          </p:cNvSpPr>
          <p:nvPr>
            <p:ph sz="quarter" idx="10"/>
          </p:nvPr>
        </p:nvSpPr>
        <p:spPr>
          <a:xfrm>
            <a:off x="584200" y="1435100"/>
            <a:ext cx="11018838" cy="4985980"/>
          </a:xfrm>
        </p:spPr>
        <p:txBody>
          <a:bodyPr/>
          <a:lstStyle/>
          <a:p>
            <a:r>
              <a:rPr lang="en-US" sz="1800" dirty="0"/>
              <a:t>Events are organized and durably stored in topics. </a:t>
            </a:r>
          </a:p>
          <a:p>
            <a:endParaRPr lang="en-US" sz="1800" dirty="0"/>
          </a:p>
          <a:p>
            <a:r>
              <a:rPr lang="en-US" sz="1800" dirty="0"/>
              <a:t>Very simplified, a topic is similar to a folder in a filesystem, and the events are the files in that folder. An example topic name could be "payments". </a:t>
            </a:r>
          </a:p>
          <a:p>
            <a:endParaRPr lang="en-US" sz="1800" dirty="0"/>
          </a:p>
          <a:p>
            <a:r>
              <a:rPr lang="en-US" sz="1800" dirty="0"/>
              <a:t>Topics in Kafka are always multi-producer and multi-subscriber: a topic can have zero, one, or many producers that write events to it, as well as zero, one, or many consumers that subscribe to these events. </a:t>
            </a:r>
          </a:p>
          <a:p>
            <a:endParaRPr lang="en-US" sz="1800" dirty="0"/>
          </a:p>
          <a:p>
            <a:r>
              <a:rPr lang="en-US" sz="1800" dirty="0"/>
              <a:t>Events in a topic can be read as often as needed—unlike traditional messaging systems, events are not deleted after consumption. </a:t>
            </a:r>
          </a:p>
          <a:p>
            <a:endParaRPr lang="en-US" sz="1800" dirty="0"/>
          </a:p>
          <a:p>
            <a:r>
              <a:rPr lang="en-US" sz="1800" dirty="0"/>
              <a:t>Instead, you define for how long Kafka should retain your events through a per-topic configuration setting, after which old events will be discarded. </a:t>
            </a:r>
          </a:p>
          <a:p>
            <a:endParaRPr lang="en-US" sz="1800" dirty="0"/>
          </a:p>
          <a:p>
            <a:r>
              <a:rPr lang="en-US" sz="1800" dirty="0"/>
              <a:t>Kafka's performance is effectively constant with respect to data size, so storing data for a long time is perfectly fine.</a:t>
            </a:r>
          </a:p>
        </p:txBody>
      </p:sp>
    </p:spTree>
    <p:extLst>
      <p:ext uri="{BB962C8B-B14F-4D97-AF65-F5344CB8AC3E}">
        <p14:creationId xmlns:p14="http://schemas.microsoft.com/office/powerpoint/2010/main" val="348375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Full frame portrait of female employee wearing dark framed glasses.">
            <a:extLst>
              <a:ext uri="{FF2B5EF4-FFF2-40B4-BE49-F238E27FC236}">
                <a16:creationId xmlns:a16="http://schemas.microsoft.com/office/drawing/2014/main" id="{4F884EC2-2F56-6747-B6E8-3BC37A1B10E6}"/>
              </a:ext>
            </a:extLst>
          </p:cNvPr>
          <p:cNvPicPr>
            <a:picLocks noGrp="1" noChangeAspect="1"/>
          </p:cNvPicPr>
          <p:nvPr>
            <p:ph type="pic" sz="quarter" idx="10"/>
          </p:nvPr>
        </p:nvPicPr>
        <p:blipFill>
          <a:blip r:embed="rId2"/>
          <a:srcRect t="7802" b="7802"/>
          <a:stretch>
            <a:fillRect/>
          </a:stretch>
        </p:blipFill>
        <p:spPr/>
      </p:pic>
      <p:sp>
        <p:nvSpPr>
          <p:cNvPr id="3" name="Title 2">
            <a:extLst>
              <a:ext uri="{FF2B5EF4-FFF2-40B4-BE49-F238E27FC236}">
                <a16:creationId xmlns:a16="http://schemas.microsoft.com/office/drawing/2014/main" id="{485F1795-8B02-434C-9F8E-30B259BE6187}"/>
              </a:ext>
            </a:extLst>
          </p:cNvPr>
          <p:cNvSpPr>
            <a:spLocks noGrp="1"/>
          </p:cNvSpPr>
          <p:nvPr>
            <p:ph type="title"/>
          </p:nvPr>
        </p:nvSpPr>
        <p:spPr/>
        <p:txBody>
          <a:bodyPr/>
          <a:lstStyle/>
          <a:p>
            <a:r>
              <a:rPr lang="en-US" dirty="0"/>
              <a:t>Web APIs</a:t>
            </a:r>
          </a:p>
        </p:txBody>
      </p:sp>
    </p:spTree>
    <p:extLst>
      <p:ext uri="{BB962C8B-B14F-4D97-AF65-F5344CB8AC3E}">
        <p14:creationId xmlns:p14="http://schemas.microsoft.com/office/powerpoint/2010/main" val="328929892"/>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FABA-135D-463C-B474-B54D1520E8BA}"/>
              </a:ext>
            </a:extLst>
          </p:cNvPr>
          <p:cNvSpPr>
            <a:spLocks noGrp="1"/>
          </p:cNvSpPr>
          <p:nvPr>
            <p:ph type="title"/>
          </p:nvPr>
        </p:nvSpPr>
        <p:spPr/>
        <p:txBody>
          <a:bodyPr/>
          <a:lstStyle/>
          <a:p>
            <a:r>
              <a:rPr lang="en-US" dirty="0"/>
              <a:t>Topics</a:t>
            </a:r>
          </a:p>
        </p:txBody>
      </p:sp>
      <p:pic>
        <p:nvPicPr>
          <p:cNvPr id="5" name="Picture 4" descr="Graphical user interface, diagram&#10;&#10;Description automatically generated">
            <a:extLst>
              <a:ext uri="{FF2B5EF4-FFF2-40B4-BE49-F238E27FC236}">
                <a16:creationId xmlns:a16="http://schemas.microsoft.com/office/drawing/2014/main" id="{F35C9A67-BC62-4124-BA98-A0259783371F}"/>
              </a:ext>
            </a:extLst>
          </p:cNvPr>
          <p:cNvPicPr>
            <a:picLocks noChangeAspect="1"/>
          </p:cNvPicPr>
          <p:nvPr/>
        </p:nvPicPr>
        <p:blipFill rotWithShape="1">
          <a:blip r:embed="rId2"/>
          <a:srcRect t="32000"/>
          <a:stretch/>
        </p:blipFill>
        <p:spPr>
          <a:xfrm>
            <a:off x="1519098" y="2294951"/>
            <a:ext cx="9153803" cy="2994845"/>
          </a:xfrm>
          <a:prstGeom prst="rect">
            <a:avLst/>
          </a:prstGeom>
        </p:spPr>
      </p:pic>
    </p:spTree>
    <p:extLst>
      <p:ext uri="{BB962C8B-B14F-4D97-AF65-F5344CB8AC3E}">
        <p14:creationId xmlns:p14="http://schemas.microsoft.com/office/powerpoint/2010/main" val="2158027545"/>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B2BDB-0C44-43D9-A1E9-30C56EE83ACD}"/>
              </a:ext>
            </a:extLst>
          </p:cNvPr>
          <p:cNvSpPr>
            <a:spLocks noGrp="1"/>
          </p:cNvSpPr>
          <p:nvPr>
            <p:ph type="title"/>
          </p:nvPr>
        </p:nvSpPr>
        <p:spPr/>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2C8F2ED7-9297-47D9-B9F8-0407EBCA4525}"/>
              </a:ext>
            </a:extLst>
          </p:cNvPr>
          <p:cNvPicPr>
            <a:picLocks noGrp="1" noChangeAspect="1"/>
          </p:cNvPicPr>
          <p:nvPr>
            <p:ph sz="quarter" idx="10"/>
          </p:nvPr>
        </p:nvPicPr>
        <p:blipFill rotWithShape="1">
          <a:blip r:embed="rId2"/>
          <a:srcRect l="14337" t="17792"/>
          <a:stretch/>
        </p:blipFill>
        <p:spPr>
          <a:xfrm>
            <a:off x="3483864" y="2011680"/>
            <a:ext cx="5609760" cy="3973894"/>
          </a:xfrm>
        </p:spPr>
      </p:pic>
    </p:spTree>
    <p:extLst>
      <p:ext uri="{BB962C8B-B14F-4D97-AF65-F5344CB8AC3E}">
        <p14:creationId xmlns:p14="http://schemas.microsoft.com/office/powerpoint/2010/main" val="209368847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047FF-7B7F-4ABD-B851-519101B79865}"/>
              </a:ext>
            </a:extLst>
          </p:cNvPr>
          <p:cNvSpPr>
            <a:spLocks noGrp="1"/>
          </p:cNvSpPr>
          <p:nvPr>
            <p:ph type="title"/>
          </p:nvPr>
        </p:nvSpPr>
        <p:spPr/>
        <p:txBody>
          <a:bodyPr/>
          <a:lstStyle/>
          <a:p>
            <a:r>
              <a:rPr lang="en-US" dirty="0"/>
              <a:t>Zero Based Offset </a:t>
            </a:r>
          </a:p>
        </p:txBody>
      </p:sp>
      <p:pic>
        <p:nvPicPr>
          <p:cNvPr id="5" name="Content Placeholder 4" descr="Diagram&#10;&#10;Description automatically generated">
            <a:extLst>
              <a:ext uri="{FF2B5EF4-FFF2-40B4-BE49-F238E27FC236}">
                <a16:creationId xmlns:a16="http://schemas.microsoft.com/office/drawing/2014/main" id="{87DFC931-59FB-4A5F-94E5-1EBEE9FBD2CC}"/>
              </a:ext>
            </a:extLst>
          </p:cNvPr>
          <p:cNvPicPr>
            <a:picLocks noGrp="1" noChangeAspect="1"/>
          </p:cNvPicPr>
          <p:nvPr>
            <p:ph sz="quarter" idx="10"/>
          </p:nvPr>
        </p:nvPicPr>
        <p:blipFill rotWithShape="1">
          <a:blip r:embed="rId2"/>
          <a:srcRect t="32568"/>
          <a:stretch/>
        </p:blipFill>
        <p:spPr>
          <a:xfrm>
            <a:off x="1764596" y="1799190"/>
            <a:ext cx="10047008" cy="3259620"/>
          </a:xfrm>
        </p:spPr>
      </p:pic>
    </p:spTree>
    <p:extLst>
      <p:ext uri="{BB962C8B-B14F-4D97-AF65-F5344CB8AC3E}">
        <p14:creationId xmlns:p14="http://schemas.microsoft.com/office/powerpoint/2010/main" val="2425955953"/>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FD1BC-D037-4D47-8D5D-829B9D035D4F}"/>
              </a:ext>
            </a:extLst>
          </p:cNvPr>
          <p:cNvSpPr>
            <a:spLocks noGrp="1"/>
          </p:cNvSpPr>
          <p:nvPr>
            <p:ph type="title"/>
          </p:nvPr>
        </p:nvSpPr>
        <p:spPr/>
        <p:txBody>
          <a:bodyPr/>
          <a:lstStyle/>
          <a:p>
            <a:r>
              <a:rPr lang="en-US" dirty="0"/>
              <a:t>Kafka Record/Message</a:t>
            </a:r>
          </a:p>
        </p:txBody>
      </p:sp>
    </p:spTree>
    <p:extLst>
      <p:ext uri="{BB962C8B-B14F-4D97-AF65-F5344CB8AC3E}">
        <p14:creationId xmlns:p14="http://schemas.microsoft.com/office/powerpoint/2010/main" val="651200829"/>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36770-E8F9-479C-8B05-898CFDC7B78C}"/>
              </a:ext>
            </a:extLst>
          </p:cNvPr>
          <p:cNvSpPr>
            <a:spLocks noGrp="1"/>
          </p:cNvSpPr>
          <p:nvPr>
            <p:ph type="title"/>
          </p:nvPr>
        </p:nvSpPr>
        <p:spPr>
          <a:xfrm>
            <a:off x="588263" y="457200"/>
            <a:ext cx="11018520" cy="553998"/>
          </a:xfrm>
        </p:spPr>
        <p:txBody>
          <a:bodyPr/>
          <a:lstStyle/>
          <a:p>
            <a:r>
              <a:rPr lang="en-US" b="0" i="0" dirty="0">
                <a:solidFill>
                  <a:srgbClr val="000000"/>
                </a:solidFill>
                <a:effectLst/>
                <a:latin typeface="MarkPro-Bold"/>
              </a:rPr>
              <a:t>Kafka and Events – Key/Value Pairs</a:t>
            </a:r>
            <a:endParaRPr lang="en-US" dirty="0"/>
          </a:p>
        </p:txBody>
      </p:sp>
      <p:sp>
        <p:nvSpPr>
          <p:cNvPr id="3" name="Content Placeholder 2">
            <a:extLst>
              <a:ext uri="{FF2B5EF4-FFF2-40B4-BE49-F238E27FC236}">
                <a16:creationId xmlns:a16="http://schemas.microsoft.com/office/drawing/2014/main" id="{961310A0-51BB-4BD9-BC43-16DF8ACA7DD6}"/>
              </a:ext>
            </a:extLst>
          </p:cNvPr>
          <p:cNvSpPr>
            <a:spLocks noGrp="1"/>
          </p:cNvSpPr>
          <p:nvPr>
            <p:ph sz="quarter" idx="10"/>
          </p:nvPr>
        </p:nvSpPr>
        <p:spPr>
          <a:xfrm>
            <a:off x="584200" y="1435100"/>
            <a:ext cx="6456680" cy="3816429"/>
          </a:xfrm>
        </p:spPr>
        <p:txBody>
          <a:bodyPr/>
          <a:lstStyle/>
          <a:p>
            <a:pPr algn="l"/>
            <a:r>
              <a:rPr lang="en-US" sz="2000" b="0" i="0" dirty="0">
                <a:solidFill>
                  <a:srgbClr val="000000"/>
                </a:solidFill>
                <a:effectLst/>
                <a:latin typeface="MarkPro-NarrowBook"/>
              </a:rPr>
              <a:t>Keys can also be complex domain objects but are often primitive types like strings or integers. </a:t>
            </a:r>
          </a:p>
          <a:p>
            <a:pPr algn="l"/>
            <a:endParaRPr lang="en-US" sz="2000" b="0" i="0" dirty="0">
              <a:solidFill>
                <a:srgbClr val="000000"/>
              </a:solidFill>
              <a:effectLst/>
              <a:latin typeface="MarkPro-NarrowBook"/>
            </a:endParaRPr>
          </a:p>
          <a:p>
            <a:pPr algn="l"/>
            <a:r>
              <a:rPr lang="en-US" sz="2000" b="0" i="0" dirty="0">
                <a:solidFill>
                  <a:srgbClr val="000000"/>
                </a:solidFill>
                <a:effectLst/>
                <a:latin typeface="MarkPro-NarrowBook"/>
              </a:rPr>
              <a:t>The key part of a Kafka event is not necessarily a unique identifier for the event, like the primary key of a row in a relational database would be. </a:t>
            </a:r>
          </a:p>
          <a:p>
            <a:pPr algn="l"/>
            <a:endParaRPr lang="en-US" sz="2000" dirty="0">
              <a:solidFill>
                <a:srgbClr val="000000"/>
              </a:solidFill>
              <a:latin typeface="MarkPro-NarrowBook"/>
            </a:endParaRPr>
          </a:p>
          <a:p>
            <a:pPr algn="l"/>
            <a:r>
              <a:rPr lang="en-US" sz="2000" b="0" i="0" dirty="0">
                <a:solidFill>
                  <a:srgbClr val="000000"/>
                </a:solidFill>
                <a:effectLst/>
                <a:latin typeface="MarkPro-NarrowBook"/>
              </a:rPr>
              <a:t>It is more likely the identifier of some entity in the system, like a user, order, or a particular connected device.</a:t>
            </a:r>
          </a:p>
          <a:p>
            <a:pPr algn="l"/>
            <a:endParaRPr lang="en-US" sz="2000" b="0" i="0" dirty="0">
              <a:solidFill>
                <a:srgbClr val="000000"/>
              </a:solidFill>
              <a:effectLst/>
              <a:latin typeface="MarkPro-NarrowBook"/>
            </a:endParaRPr>
          </a:p>
          <a:p>
            <a:pPr algn="l"/>
            <a:r>
              <a:rPr lang="en-US" sz="2000" b="0" i="0" dirty="0">
                <a:solidFill>
                  <a:srgbClr val="000000"/>
                </a:solidFill>
                <a:effectLst/>
                <a:latin typeface="MarkPro-NarrowBook"/>
              </a:rPr>
              <a:t>This may not sound so significant now, but we’ll see later on that keys are crucial for how Kafka deals with things like parallelization and data locality.</a:t>
            </a:r>
          </a:p>
          <a:p>
            <a:endParaRPr lang="en-US" sz="2000" dirty="0"/>
          </a:p>
        </p:txBody>
      </p:sp>
      <p:pic>
        <p:nvPicPr>
          <p:cNvPr id="5" name="Picture 4" descr="Diagram&#10;&#10;Description automatically generated">
            <a:extLst>
              <a:ext uri="{FF2B5EF4-FFF2-40B4-BE49-F238E27FC236}">
                <a16:creationId xmlns:a16="http://schemas.microsoft.com/office/drawing/2014/main" id="{FB6E2570-70D8-45CC-A8D4-A769E8BF83BF}"/>
              </a:ext>
            </a:extLst>
          </p:cNvPr>
          <p:cNvPicPr>
            <a:picLocks noChangeAspect="1"/>
          </p:cNvPicPr>
          <p:nvPr/>
        </p:nvPicPr>
        <p:blipFill rotWithShape="1">
          <a:blip r:embed="rId2"/>
          <a:srcRect l="17424" t="13409" b="-1"/>
          <a:stretch/>
        </p:blipFill>
        <p:spPr>
          <a:xfrm>
            <a:off x="7226710" y="1569452"/>
            <a:ext cx="4380074" cy="4105979"/>
          </a:xfrm>
          <a:prstGeom prst="rect">
            <a:avLst/>
          </a:prstGeom>
        </p:spPr>
      </p:pic>
    </p:spTree>
    <p:extLst>
      <p:ext uri="{BB962C8B-B14F-4D97-AF65-F5344CB8AC3E}">
        <p14:creationId xmlns:p14="http://schemas.microsoft.com/office/powerpoint/2010/main" val="120007249"/>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E3B6-BA8E-904C-B81D-E05A70A499EA}"/>
              </a:ext>
            </a:extLst>
          </p:cNvPr>
          <p:cNvSpPr>
            <a:spLocks noGrp="1"/>
          </p:cNvSpPr>
          <p:nvPr>
            <p:ph type="title"/>
          </p:nvPr>
        </p:nvSpPr>
        <p:spPr/>
        <p:txBody>
          <a:bodyPr/>
          <a:lstStyle/>
          <a:p>
            <a:r>
              <a:rPr lang="en-US" dirty="0"/>
              <a:t>Slide header</a:t>
            </a:r>
          </a:p>
        </p:txBody>
      </p:sp>
      <p:sp>
        <p:nvSpPr>
          <p:cNvPr id="3" name="Text Placeholder 2">
            <a:extLst>
              <a:ext uri="{FF2B5EF4-FFF2-40B4-BE49-F238E27FC236}">
                <a16:creationId xmlns:a16="http://schemas.microsoft.com/office/drawing/2014/main" id="{D3A13618-6E1E-DE4F-ADC6-56000AAE291C}"/>
              </a:ext>
            </a:extLst>
          </p:cNvPr>
          <p:cNvSpPr>
            <a:spLocks noGrp="1"/>
          </p:cNvSpPr>
          <p:nvPr>
            <p:ph type="body" sz="quarter" idx="16"/>
          </p:nvPr>
        </p:nvSpPr>
        <p:spPr/>
        <p:txBody>
          <a:bodyPr/>
          <a:lstStyle/>
          <a:p>
            <a:r>
              <a:rPr lang="en-US" dirty="0"/>
              <a:t>Column header</a:t>
            </a:r>
          </a:p>
        </p:txBody>
      </p:sp>
      <p:sp>
        <p:nvSpPr>
          <p:cNvPr id="4" name="Content Placeholder 3">
            <a:extLst>
              <a:ext uri="{FF2B5EF4-FFF2-40B4-BE49-F238E27FC236}">
                <a16:creationId xmlns:a16="http://schemas.microsoft.com/office/drawing/2014/main" id="{C6F96F5D-908F-7A46-A738-C69C94656323}"/>
              </a:ext>
            </a:extLst>
          </p:cNvPr>
          <p:cNvSpPr>
            <a:spLocks noGrp="1"/>
          </p:cNvSpPr>
          <p:nvPr>
            <p:ph sz="quarter" idx="11"/>
          </p:nvPr>
        </p:nvSpPr>
        <p:spPr/>
        <p:txBody>
          <a:bodyPr/>
          <a:lstStyle/>
          <a:p>
            <a:r>
              <a:rPr lang="en-US" dirty="0"/>
              <a:t>Bullet points</a:t>
            </a:r>
          </a:p>
        </p:txBody>
      </p:sp>
      <p:sp>
        <p:nvSpPr>
          <p:cNvPr id="5" name="Text Placeholder 4">
            <a:extLst>
              <a:ext uri="{FF2B5EF4-FFF2-40B4-BE49-F238E27FC236}">
                <a16:creationId xmlns:a16="http://schemas.microsoft.com/office/drawing/2014/main" id="{338C1FE7-CCD3-8B4D-ABFC-89DC08A10572}"/>
              </a:ext>
            </a:extLst>
          </p:cNvPr>
          <p:cNvSpPr>
            <a:spLocks noGrp="1"/>
          </p:cNvSpPr>
          <p:nvPr>
            <p:ph type="body" sz="quarter" idx="17"/>
          </p:nvPr>
        </p:nvSpPr>
        <p:spPr/>
        <p:txBody>
          <a:bodyPr/>
          <a:lstStyle/>
          <a:p>
            <a:r>
              <a:rPr lang="en-US" dirty="0"/>
              <a:t>Column header</a:t>
            </a:r>
          </a:p>
        </p:txBody>
      </p:sp>
      <p:sp>
        <p:nvSpPr>
          <p:cNvPr id="6" name="Content Placeholder 5">
            <a:extLst>
              <a:ext uri="{FF2B5EF4-FFF2-40B4-BE49-F238E27FC236}">
                <a16:creationId xmlns:a16="http://schemas.microsoft.com/office/drawing/2014/main" id="{18FA1DF5-16D1-ED48-8E43-963DE03C0680}"/>
              </a:ext>
            </a:extLst>
          </p:cNvPr>
          <p:cNvSpPr>
            <a:spLocks noGrp="1"/>
          </p:cNvSpPr>
          <p:nvPr>
            <p:ph sz="quarter" idx="13"/>
          </p:nvPr>
        </p:nvSpPr>
        <p:spPr>
          <a:xfrm>
            <a:off x="6394451" y="2081213"/>
            <a:ext cx="5214937" cy="369332"/>
          </a:xfrm>
        </p:spPr>
        <p:txBody>
          <a:bodyPr/>
          <a:lstStyle/>
          <a:p>
            <a:r>
              <a:rPr lang="en-US" dirty="0"/>
              <a:t>Bullet points</a:t>
            </a:r>
          </a:p>
        </p:txBody>
      </p:sp>
    </p:spTree>
    <p:extLst>
      <p:ext uri="{BB962C8B-B14F-4D97-AF65-F5344CB8AC3E}">
        <p14:creationId xmlns:p14="http://schemas.microsoft.com/office/powerpoint/2010/main" val="322007113"/>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p:txBody>
          <a:bodyPr/>
          <a:lstStyle/>
          <a:p>
            <a:r>
              <a:rPr lang="en-US" dirty="0"/>
              <a:t>Slide header</a:t>
            </a:r>
          </a:p>
        </p:txBody>
      </p:sp>
      <p:sp>
        <p:nvSpPr>
          <p:cNvPr id="3" name="Text Placeholder 2">
            <a:extLst>
              <a:ext uri="{FF2B5EF4-FFF2-40B4-BE49-F238E27FC236}">
                <a16:creationId xmlns:a16="http://schemas.microsoft.com/office/drawing/2014/main" id="{21196056-EBEA-694E-9069-387687873D94}"/>
              </a:ext>
            </a:extLst>
          </p:cNvPr>
          <p:cNvSpPr>
            <a:spLocks noGrp="1"/>
          </p:cNvSpPr>
          <p:nvPr>
            <p:ph type="body" sz="quarter" idx="16"/>
          </p:nvPr>
        </p:nvSpPr>
        <p:spPr/>
        <p:txBody>
          <a:bodyPr/>
          <a:lstStyle/>
          <a:p>
            <a:r>
              <a:rPr lang="en-US" dirty="0"/>
              <a:t>Column header</a:t>
            </a:r>
          </a:p>
        </p:txBody>
      </p:sp>
      <p:sp>
        <p:nvSpPr>
          <p:cNvPr id="4" name="Text Placeholder 3">
            <a:extLst>
              <a:ext uri="{FF2B5EF4-FFF2-40B4-BE49-F238E27FC236}">
                <a16:creationId xmlns:a16="http://schemas.microsoft.com/office/drawing/2014/main" id="{8FF945EB-BE39-754B-80AA-9A95303354CC}"/>
              </a:ext>
            </a:extLst>
          </p:cNvPr>
          <p:cNvSpPr>
            <a:spLocks noGrp="1"/>
          </p:cNvSpPr>
          <p:nvPr>
            <p:ph type="body" sz="quarter" idx="14"/>
          </p:nvPr>
        </p:nvSpPr>
        <p:spPr/>
        <p:txBody>
          <a:bodyPr/>
          <a:lstStyle/>
          <a:p>
            <a:r>
              <a:rPr lang="en-US" dirty="0"/>
              <a:t>Bullet points or text</a:t>
            </a:r>
          </a:p>
        </p:txBody>
      </p:sp>
      <p:sp>
        <p:nvSpPr>
          <p:cNvPr id="5" name="Text Placeholder 4">
            <a:extLst>
              <a:ext uri="{FF2B5EF4-FFF2-40B4-BE49-F238E27FC236}">
                <a16:creationId xmlns:a16="http://schemas.microsoft.com/office/drawing/2014/main" id="{D1B1E14F-B5AC-2D4A-A7D5-86C125E1FB09}"/>
              </a:ext>
            </a:extLst>
          </p:cNvPr>
          <p:cNvSpPr>
            <a:spLocks noGrp="1"/>
          </p:cNvSpPr>
          <p:nvPr>
            <p:ph type="body" sz="quarter" idx="17"/>
          </p:nvPr>
        </p:nvSpPr>
        <p:spPr/>
        <p:txBody>
          <a:bodyPr/>
          <a:lstStyle/>
          <a:p>
            <a:r>
              <a:rPr lang="en-US" dirty="0"/>
              <a:t>Column header</a:t>
            </a:r>
          </a:p>
        </p:txBody>
      </p:sp>
      <p:sp>
        <p:nvSpPr>
          <p:cNvPr id="6" name="Text Placeholder 5">
            <a:extLst>
              <a:ext uri="{FF2B5EF4-FFF2-40B4-BE49-F238E27FC236}">
                <a16:creationId xmlns:a16="http://schemas.microsoft.com/office/drawing/2014/main" id="{0A43638F-3D7A-D64D-B6B2-7F17F76A7F65}"/>
              </a:ext>
            </a:extLst>
          </p:cNvPr>
          <p:cNvSpPr>
            <a:spLocks noGrp="1"/>
          </p:cNvSpPr>
          <p:nvPr>
            <p:ph type="body" sz="quarter" idx="15"/>
          </p:nvPr>
        </p:nvSpPr>
        <p:spPr/>
        <p:txBody>
          <a:bodyPr/>
          <a:lstStyle/>
          <a:p>
            <a:r>
              <a:rPr lang="en-US" dirty="0"/>
              <a:t>Bullet points or text</a:t>
            </a:r>
          </a:p>
          <a:p>
            <a:endParaRPr lang="en-US" dirty="0"/>
          </a:p>
        </p:txBody>
      </p:sp>
      <p:sp>
        <p:nvSpPr>
          <p:cNvPr id="7" name="Text Placeholder 6">
            <a:extLst>
              <a:ext uri="{FF2B5EF4-FFF2-40B4-BE49-F238E27FC236}">
                <a16:creationId xmlns:a16="http://schemas.microsoft.com/office/drawing/2014/main" id="{1F0BBD8D-683B-A443-BD72-297CD48A06BD}"/>
              </a:ext>
            </a:extLst>
          </p:cNvPr>
          <p:cNvSpPr>
            <a:spLocks noGrp="1"/>
          </p:cNvSpPr>
          <p:nvPr>
            <p:ph type="body" sz="quarter" idx="18"/>
          </p:nvPr>
        </p:nvSpPr>
        <p:spPr/>
        <p:txBody>
          <a:bodyPr/>
          <a:lstStyle/>
          <a:p>
            <a:r>
              <a:rPr lang="en-US" dirty="0"/>
              <a:t>Column header</a:t>
            </a:r>
          </a:p>
        </p:txBody>
      </p:sp>
      <p:sp>
        <p:nvSpPr>
          <p:cNvPr id="8" name="Text Placeholder 7">
            <a:extLst>
              <a:ext uri="{FF2B5EF4-FFF2-40B4-BE49-F238E27FC236}">
                <a16:creationId xmlns:a16="http://schemas.microsoft.com/office/drawing/2014/main" id="{7FA60893-1679-6642-9B41-B961560FCB1A}"/>
              </a:ext>
            </a:extLst>
          </p:cNvPr>
          <p:cNvSpPr>
            <a:spLocks noGrp="1"/>
          </p:cNvSpPr>
          <p:nvPr>
            <p:ph type="body" sz="quarter" idx="19"/>
          </p:nvPr>
        </p:nvSpPr>
        <p:spPr/>
        <p:txBody>
          <a:bodyPr/>
          <a:lstStyle/>
          <a:p>
            <a:r>
              <a:rPr lang="en-US" dirty="0"/>
              <a:t>Bullet points or text</a:t>
            </a:r>
          </a:p>
          <a:p>
            <a:endParaRPr lang="en-US" dirty="0"/>
          </a:p>
        </p:txBody>
      </p:sp>
      <p:sp>
        <p:nvSpPr>
          <p:cNvPr id="9" name="Text Placeholder 8">
            <a:extLst>
              <a:ext uri="{FF2B5EF4-FFF2-40B4-BE49-F238E27FC236}">
                <a16:creationId xmlns:a16="http://schemas.microsoft.com/office/drawing/2014/main" id="{C4CE26EA-A115-E94F-ABF3-621599B5BB07}"/>
              </a:ext>
            </a:extLst>
          </p:cNvPr>
          <p:cNvSpPr>
            <a:spLocks noGrp="1"/>
          </p:cNvSpPr>
          <p:nvPr>
            <p:ph type="body" sz="quarter" idx="20"/>
          </p:nvPr>
        </p:nvSpPr>
        <p:spPr/>
        <p:txBody>
          <a:bodyPr/>
          <a:lstStyle/>
          <a:p>
            <a:r>
              <a:rPr lang="en-US" dirty="0"/>
              <a:t>Column header</a:t>
            </a:r>
          </a:p>
        </p:txBody>
      </p:sp>
      <p:sp>
        <p:nvSpPr>
          <p:cNvPr id="10" name="Text Placeholder 9">
            <a:extLst>
              <a:ext uri="{FF2B5EF4-FFF2-40B4-BE49-F238E27FC236}">
                <a16:creationId xmlns:a16="http://schemas.microsoft.com/office/drawing/2014/main" id="{98783926-B4A5-9042-A429-23A443A47632}"/>
              </a:ext>
            </a:extLst>
          </p:cNvPr>
          <p:cNvSpPr>
            <a:spLocks noGrp="1"/>
          </p:cNvSpPr>
          <p:nvPr>
            <p:ph type="body" sz="quarter" idx="21"/>
          </p:nvPr>
        </p:nvSpPr>
        <p:spPr/>
        <p:txBody>
          <a:bodyPr/>
          <a:lstStyle/>
          <a:p>
            <a:r>
              <a:rPr lang="en-US" dirty="0"/>
              <a:t>Bullet points or text</a:t>
            </a:r>
          </a:p>
          <a:p>
            <a:endParaRPr lang="en-US" dirty="0"/>
          </a:p>
        </p:txBody>
      </p:sp>
    </p:spTree>
    <p:extLst>
      <p:ext uri="{BB962C8B-B14F-4D97-AF65-F5344CB8AC3E}">
        <p14:creationId xmlns:p14="http://schemas.microsoft.com/office/powerpoint/2010/main" val="2681360341"/>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 Placeholder 3">
            <a:extLst>
              <a:ext uri="{FF2B5EF4-FFF2-40B4-BE49-F238E27FC236}">
                <a16:creationId xmlns:a16="http://schemas.microsoft.com/office/drawing/2014/main" id="{1E2194A5-2392-E549-B4DA-1890E6960DF0}"/>
              </a:ext>
            </a:extLst>
          </p:cNvPr>
          <p:cNvSpPr txBox="1">
            <a:spLocks/>
          </p:cNvSpPr>
          <p:nvPr/>
        </p:nvSpPr>
        <p:spPr>
          <a:xfrm>
            <a:off x="9840416" y="4437063"/>
            <a:ext cx="1761851"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dirty="0"/>
              <a:t>Descriptive text in sentence form with some details, </a:t>
            </a:r>
            <a:r>
              <a:rPr lang="en-US" sz="1000" b="1" dirty="0">
                <a:solidFill>
                  <a:schemeClr val="accent1"/>
                </a:solidFill>
              </a:rPr>
              <a:t>highlighted text </a:t>
            </a:r>
            <a:r>
              <a:rPr lang="en-US" sz="1000" dirty="0"/>
              <a:t>or callouts.</a:t>
            </a:r>
          </a:p>
        </p:txBody>
      </p:sp>
      <p:grpSp>
        <p:nvGrpSpPr>
          <p:cNvPr id="63" name="Group 62" descr="Icon location">
            <a:extLst>
              <a:ext uri="{FF2B5EF4-FFF2-40B4-BE49-F238E27FC236}">
                <a16:creationId xmlns:a16="http://schemas.microsoft.com/office/drawing/2014/main" id="{B8832EFB-16B1-8E48-B05C-5DC64F8FBBAC}"/>
              </a:ext>
            </a:extLst>
          </p:cNvPr>
          <p:cNvGrpSpPr/>
          <p:nvPr/>
        </p:nvGrpSpPr>
        <p:grpSpPr>
          <a:xfrm>
            <a:off x="9068941" y="4529663"/>
            <a:ext cx="658800" cy="658800"/>
            <a:chOff x="10013950" y="3560884"/>
            <a:chExt cx="659875" cy="659875"/>
          </a:xfrm>
        </p:grpSpPr>
        <p:grpSp>
          <p:nvGrpSpPr>
            <p:cNvPr id="64" name="Group 63">
              <a:extLst>
                <a:ext uri="{FF2B5EF4-FFF2-40B4-BE49-F238E27FC236}">
                  <a16:creationId xmlns:a16="http://schemas.microsoft.com/office/drawing/2014/main" id="{AB3F4ACF-75D7-0E40-B2F5-33891F9CF75F}"/>
                </a:ext>
              </a:extLst>
            </p:cNvPr>
            <p:cNvGrpSpPr/>
            <p:nvPr/>
          </p:nvGrpSpPr>
          <p:grpSpPr>
            <a:xfrm>
              <a:off x="10013950" y="3560884"/>
              <a:ext cx="659875" cy="659875"/>
              <a:chOff x="584200" y="3560884"/>
              <a:chExt cx="659875" cy="659875"/>
            </a:xfrm>
          </p:grpSpPr>
          <p:sp>
            <p:nvSpPr>
              <p:cNvPr id="66" name="Oval 65">
                <a:extLst>
                  <a:ext uri="{FF2B5EF4-FFF2-40B4-BE49-F238E27FC236}">
                    <a16:creationId xmlns:a16="http://schemas.microsoft.com/office/drawing/2014/main" id="{8694164A-0490-384A-A5D3-EC78C1A50B9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67" name="Oval 66">
                <a:extLst>
                  <a:ext uri="{FF2B5EF4-FFF2-40B4-BE49-F238E27FC236}">
                    <a16:creationId xmlns:a16="http://schemas.microsoft.com/office/drawing/2014/main" id="{76AFBA81-4BBB-B94C-8C3F-5F8D985BBD28}"/>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sp>
          <p:nvSpPr>
            <p:cNvPr id="65" name="globe_4" title="Icon of the earth">
              <a:extLst>
                <a:ext uri="{FF2B5EF4-FFF2-40B4-BE49-F238E27FC236}">
                  <a16:creationId xmlns:a16="http://schemas.microsoft.com/office/drawing/2014/main" id="{ED44DE07-7D6B-E545-A493-30CE33EEF88A}"/>
                </a:ext>
              </a:extLst>
            </p:cNvPr>
            <p:cNvSpPr>
              <a:spLocks noChangeAspect="1" noEditPoints="1"/>
            </p:cNvSpPr>
            <p:nvPr/>
          </p:nvSpPr>
          <p:spPr bwMode="auto">
            <a:xfrm>
              <a:off x="10159303" y="3710048"/>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73" name="Text Placeholder 3">
            <a:extLst>
              <a:ext uri="{FF2B5EF4-FFF2-40B4-BE49-F238E27FC236}">
                <a16:creationId xmlns:a16="http://schemas.microsoft.com/office/drawing/2014/main" id="{77D789C4-0C47-D44D-8074-4E375663185F}"/>
              </a:ext>
            </a:extLst>
          </p:cNvPr>
          <p:cNvSpPr txBox="1">
            <a:spLocks/>
          </p:cNvSpPr>
          <p:nvPr/>
        </p:nvSpPr>
        <p:spPr>
          <a:xfrm>
            <a:off x="7017024" y="4437063"/>
            <a:ext cx="1761851"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dirty="0"/>
              <a:t>Descriptive text in sentence form with some details, </a:t>
            </a:r>
            <a:r>
              <a:rPr lang="en-US" sz="1000" b="1" dirty="0">
                <a:solidFill>
                  <a:schemeClr val="accent1"/>
                </a:solidFill>
              </a:rPr>
              <a:t>highlighted text </a:t>
            </a:r>
            <a:r>
              <a:rPr lang="en-US" sz="1000" dirty="0"/>
              <a:t>or callouts.</a:t>
            </a:r>
          </a:p>
        </p:txBody>
      </p:sp>
      <p:grpSp>
        <p:nvGrpSpPr>
          <p:cNvPr id="3" name="Group 2" descr="Icon location">
            <a:extLst>
              <a:ext uri="{FF2B5EF4-FFF2-40B4-BE49-F238E27FC236}">
                <a16:creationId xmlns:a16="http://schemas.microsoft.com/office/drawing/2014/main" id="{4D5FE7A1-CD08-1348-94B6-62E656D9A6CB}"/>
              </a:ext>
            </a:extLst>
          </p:cNvPr>
          <p:cNvGrpSpPr/>
          <p:nvPr/>
        </p:nvGrpSpPr>
        <p:grpSpPr>
          <a:xfrm>
            <a:off x="6240016" y="4529663"/>
            <a:ext cx="658800" cy="658800"/>
            <a:chOff x="6240016" y="4529663"/>
            <a:chExt cx="658800" cy="658800"/>
          </a:xfrm>
        </p:grpSpPr>
        <p:grpSp>
          <p:nvGrpSpPr>
            <p:cNvPr id="59" name="Group 58" descr="Icon location">
              <a:extLst>
                <a:ext uri="{FF2B5EF4-FFF2-40B4-BE49-F238E27FC236}">
                  <a16:creationId xmlns:a16="http://schemas.microsoft.com/office/drawing/2014/main" id="{80E0C68D-C8C0-4640-A581-FF69BA50F10C}"/>
                </a:ext>
              </a:extLst>
            </p:cNvPr>
            <p:cNvGrpSpPr/>
            <p:nvPr/>
          </p:nvGrpSpPr>
          <p:grpSpPr>
            <a:xfrm>
              <a:off x="6240016" y="4529663"/>
              <a:ext cx="658800" cy="658800"/>
              <a:chOff x="584200" y="3560884"/>
              <a:chExt cx="659875" cy="659875"/>
            </a:xfrm>
          </p:grpSpPr>
          <p:sp>
            <p:nvSpPr>
              <p:cNvPr id="61" name="Oval 60">
                <a:extLst>
                  <a:ext uri="{FF2B5EF4-FFF2-40B4-BE49-F238E27FC236}">
                    <a16:creationId xmlns:a16="http://schemas.microsoft.com/office/drawing/2014/main" id="{28E9E733-FCFE-D941-9900-36680F66CF91}"/>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62" name="Oval 61">
                <a:extLst>
                  <a:ext uri="{FF2B5EF4-FFF2-40B4-BE49-F238E27FC236}">
                    <a16:creationId xmlns:a16="http://schemas.microsoft.com/office/drawing/2014/main" id="{D28E4E3D-49C8-9F45-8B25-ECED2E4C175B}"/>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sp>
          <p:nvSpPr>
            <p:cNvPr id="76" name="Processing_E9F5" title="Icon of two interlocked gears">
              <a:extLst>
                <a:ext uri="{FF2B5EF4-FFF2-40B4-BE49-F238E27FC236}">
                  <a16:creationId xmlns:a16="http://schemas.microsoft.com/office/drawing/2014/main" id="{20C83552-131D-4C40-8064-4BEE4F153EB0}"/>
                </a:ext>
              </a:extLst>
            </p:cNvPr>
            <p:cNvSpPr>
              <a:spLocks noChangeAspect="1" noEditPoints="1"/>
            </p:cNvSpPr>
            <p:nvPr/>
          </p:nvSpPr>
          <p:spPr bwMode="auto">
            <a:xfrm>
              <a:off x="6386073" y="4695051"/>
              <a:ext cx="376376" cy="32779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2" name="Text Placeholder 3">
            <a:extLst>
              <a:ext uri="{FF2B5EF4-FFF2-40B4-BE49-F238E27FC236}">
                <a16:creationId xmlns:a16="http://schemas.microsoft.com/office/drawing/2014/main" id="{8C160022-0B91-074F-AF40-22C833A1714D}"/>
              </a:ext>
            </a:extLst>
          </p:cNvPr>
          <p:cNvSpPr txBox="1">
            <a:spLocks/>
          </p:cNvSpPr>
          <p:nvPr/>
        </p:nvSpPr>
        <p:spPr>
          <a:xfrm>
            <a:off x="4184924" y="4437063"/>
            <a:ext cx="1761851"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dirty="0"/>
              <a:t>Descriptive text in sentence form with some details, </a:t>
            </a:r>
            <a:r>
              <a:rPr lang="en-US" sz="1000" b="1" dirty="0">
                <a:solidFill>
                  <a:schemeClr val="accent1"/>
                </a:solidFill>
              </a:rPr>
              <a:t>highlighted text </a:t>
            </a:r>
            <a:r>
              <a:rPr lang="en-US" sz="1000" dirty="0"/>
              <a:t>or callouts.</a:t>
            </a:r>
          </a:p>
        </p:txBody>
      </p:sp>
      <p:grpSp>
        <p:nvGrpSpPr>
          <p:cNvPr id="4" name="Group 3" descr="Icon location">
            <a:extLst>
              <a:ext uri="{FF2B5EF4-FFF2-40B4-BE49-F238E27FC236}">
                <a16:creationId xmlns:a16="http://schemas.microsoft.com/office/drawing/2014/main" id="{4248EDD4-3878-4E41-AE41-C9369457A7BA}"/>
              </a:ext>
            </a:extLst>
          </p:cNvPr>
          <p:cNvGrpSpPr/>
          <p:nvPr/>
        </p:nvGrpSpPr>
        <p:grpSpPr>
          <a:xfrm>
            <a:off x="3413125" y="4529663"/>
            <a:ext cx="658800" cy="658800"/>
            <a:chOff x="3413125" y="4529663"/>
            <a:chExt cx="658800" cy="658800"/>
          </a:xfrm>
        </p:grpSpPr>
        <p:grpSp>
          <p:nvGrpSpPr>
            <p:cNvPr id="53" name="Group 52" descr="Icon location">
              <a:extLst>
                <a:ext uri="{FF2B5EF4-FFF2-40B4-BE49-F238E27FC236}">
                  <a16:creationId xmlns:a16="http://schemas.microsoft.com/office/drawing/2014/main" id="{29BB2362-9A12-0743-A54C-FC4AD30BED6E}"/>
                </a:ext>
              </a:extLst>
            </p:cNvPr>
            <p:cNvGrpSpPr/>
            <p:nvPr/>
          </p:nvGrpSpPr>
          <p:grpSpPr>
            <a:xfrm>
              <a:off x="3413125" y="4529663"/>
              <a:ext cx="658800" cy="658800"/>
              <a:chOff x="584200" y="3560884"/>
              <a:chExt cx="659875" cy="659875"/>
            </a:xfrm>
          </p:grpSpPr>
          <p:sp>
            <p:nvSpPr>
              <p:cNvPr id="55" name="Oval 54">
                <a:extLst>
                  <a:ext uri="{FF2B5EF4-FFF2-40B4-BE49-F238E27FC236}">
                    <a16:creationId xmlns:a16="http://schemas.microsoft.com/office/drawing/2014/main" id="{E6B16101-1D7E-994C-A9F6-C2C442DFFD44}"/>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56" name="Oval 55">
                <a:extLst>
                  <a:ext uri="{FF2B5EF4-FFF2-40B4-BE49-F238E27FC236}">
                    <a16:creationId xmlns:a16="http://schemas.microsoft.com/office/drawing/2014/main" id="{110477E6-1C98-B54B-9E30-DC4EEC5E2C78}"/>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sp>
          <p:nvSpPr>
            <p:cNvPr id="75" name="people_11" title="Icon of two people with a chat bubble">
              <a:extLst>
                <a:ext uri="{FF2B5EF4-FFF2-40B4-BE49-F238E27FC236}">
                  <a16:creationId xmlns:a16="http://schemas.microsoft.com/office/drawing/2014/main" id="{2A98C731-3017-2A4E-A88A-BFB1A3DB81E1}"/>
                </a:ext>
              </a:extLst>
            </p:cNvPr>
            <p:cNvSpPr>
              <a:spLocks noChangeAspect="1" noEditPoints="1"/>
            </p:cNvSpPr>
            <p:nvPr/>
          </p:nvSpPr>
          <p:spPr bwMode="auto">
            <a:xfrm>
              <a:off x="3576489" y="4695049"/>
              <a:ext cx="347959" cy="334151"/>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71" name="Text Placeholder 3">
            <a:extLst>
              <a:ext uri="{FF2B5EF4-FFF2-40B4-BE49-F238E27FC236}">
                <a16:creationId xmlns:a16="http://schemas.microsoft.com/office/drawing/2014/main" id="{05458EEC-9B2E-444A-BC7C-2A5FC829635A}"/>
              </a:ext>
            </a:extLst>
          </p:cNvPr>
          <p:cNvSpPr txBox="1">
            <a:spLocks/>
          </p:cNvSpPr>
          <p:nvPr/>
        </p:nvSpPr>
        <p:spPr>
          <a:xfrm>
            <a:off x="1354412" y="4437063"/>
            <a:ext cx="1761851"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dirty="0"/>
              <a:t>Descriptive text in sentence form with some details, </a:t>
            </a:r>
            <a:r>
              <a:rPr lang="en-US" sz="1000" b="1" dirty="0">
                <a:solidFill>
                  <a:schemeClr val="accent1"/>
                </a:solidFill>
              </a:rPr>
              <a:t>highlighted text </a:t>
            </a:r>
            <a:r>
              <a:rPr lang="en-US" sz="1000" dirty="0"/>
              <a:t>or callouts.</a:t>
            </a:r>
          </a:p>
        </p:txBody>
      </p:sp>
      <p:grpSp>
        <p:nvGrpSpPr>
          <p:cNvPr id="37" name="Group 36" descr="Icon location">
            <a:extLst>
              <a:ext uri="{FF2B5EF4-FFF2-40B4-BE49-F238E27FC236}">
                <a16:creationId xmlns:a16="http://schemas.microsoft.com/office/drawing/2014/main" id="{B5B53A7F-9FEA-CD4C-B253-38FB1C372D2D}"/>
              </a:ext>
            </a:extLst>
          </p:cNvPr>
          <p:cNvGrpSpPr/>
          <p:nvPr/>
        </p:nvGrpSpPr>
        <p:grpSpPr>
          <a:xfrm>
            <a:off x="584200" y="4529663"/>
            <a:ext cx="658800" cy="658800"/>
            <a:chOff x="8128000" y="3560884"/>
            <a:chExt cx="659875" cy="659875"/>
          </a:xfrm>
        </p:grpSpPr>
        <p:grpSp>
          <p:nvGrpSpPr>
            <p:cNvPr id="38" name="Group 37">
              <a:extLst>
                <a:ext uri="{FF2B5EF4-FFF2-40B4-BE49-F238E27FC236}">
                  <a16:creationId xmlns:a16="http://schemas.microsoft.com/office/drawing/2014/main" id="{3D9AAD17-1F1C-7547-99C1-43B3B21F5B36}"/>
                </a:ext>
              </a:extLst>
            </p:cNvPr>
            <p:cNvGrpSpPr/>
            <p:nvPr/>
          </p:nvGrpSpPr>
          <p:grpSpPr>
            <a:xfrm>
              <a:off x="8128000" y="3560884"/>
              <a:ext cx="659875" cy="659875"/>
              <a:chOff x="584200" y="3560884"/>
              <a:chExt cx="659875" cy="659875"/>
            </a:xfrm>
          </p:grpSpPr>
          <p:sp>
            <p:nvSpPr>
              <p:cNvPr id="40" name="Oval 39">
                <a:extLst>
                  <a:ext uri="{FF2B5EF4-FFF2-40B4-BE49-F238E27FC236}">
                    <a16:creationId xmlns:a16="http://schemas.microsoft.com/office/drawing/2014/main" id="{6A4BC42F-7CC8-F04C-A0A3-31ECFF2217E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41" name="Oval 40">
                <a:extLst>
                  <a:ext uri="{FF2B5EF4-FFF2-40B4-BE49-F238E27FC236}">
                    <a16:creationId xmlns:a16="http://schemas.microsoft.com/office/drawing/2014/main" id="{C9F74016-CE2C-664F-86AF-F4071FCF510E}"/>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sp>
          <p:nvSpPr>
            <p:cNvPr id="39" name="chip" title="Icon of a computer chip">
              <a:extLst>
                <a:ext uri="{FF2B5EF4-FFF2-40B4-BE49-F238E27FC236}">
                  <a16:creationId xmlns:a16="http://schemas.microsoft.com/office/drawing/2014/main" id="{992A9720-D8DB-4D44-90A6-C4D7E8D8C5E5}"/>
                </a:ext>
              </a:extLst>
            </p:cNvPr>
            <p:cNvSpPr>
              <a:spLocks noChangeAspect="1" noEditPoints="1"/>
            </p:cNvSpPr>
            <p:nvPr/>
          </p:nvSpPr>
          <p:spPr bwMode="auto">
            <a:xfrm>
              <a:off x="8277448" y="3710048"/>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70" name="Text Placeholder 3">
            <a:extLst>
              <a:ext uri="{FF2B5EF4-FFF2-40B4-BE49-F238E27FC236}">
                <a16:creationId xmlns:a16="http://schemas.microsoft.com/office/drawing/2014/main" id="{2C526941-9B42-6242-AC83-2447FBFDA4F4}"/>
              </a:ext>
            </a:extLst>
          </p:cNvPr>
          <p:cNvSpPr txBox="1">
            <a:spLocks/>
          </p:cNvSpPr>
          <p:nvPr/>
        </p:nvSpPr>
        <p:spPr>
          <a:xfrm>
            <a:off x="9840416" y="2636838"/>
            <a:ext cx="1761851"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dirty="0"/>
              <a:t>Descriptive text in sentence form with some details, </a:t>
            </a:r>
            <a:r>
              <a:rPr lang="en-US" sz="1000" b="1" dirty="0">
                <a:solidFill>
                  <a:schemeClr val="accent1"/>
                </a:solidFill>
              </a:rPr>
              <a:t>highlighted text </a:t>
            </a:r>
            <a:r>
              <a:rPr lang="en-US" sz="1000" dirty="0"/>
              <a:t>or callouts.</a:t>
            </a:r>
          </a:p>
        </p:txBody>
      </p:sp>
      <p:grpSp>
        <p:nvGrpSpPr>
          <p:cNvPr id="47" name="Group 46" descr="Icon location">
            <a:extLst>
              <a:ext uri="{FF2B5EF4-FFF2-40B4-BE49-F238E27FC236}">
                <a16:creationId xmlns:a16="http://schemas.microsoft.com/office/drawing/2014/main" id="{91CCFC87-B16B-E349-92A7-5AFA4318EE14}"/>
              </a:ext>
            </a:extLst>
          </p:cNvPr>
          <p:cNvGrpSpPr/>
          <p:nvPr/>
        </p:nvGrpSpPr>
        <p:grpSpPr>
          <a:xfrm>
            <a:off x="9074150" y="2765950"/>
            <a:ext cx="658800" cy="658800"/>
            <a:chOff x="6240463" y="3560884"/>
            <a:chExt cx="659875" cy="659875"/>
          </a:xfrm>
        </p:grpSpPr>
        <p:grpSp>
          <p:nvGrpSpPr>
            <p:cNvPr id="48" name="Group 47">
              <a:extLst>
                <a:ext uri="{FF2B5EF4-FFF2-40B4-BE49-F238E27FC236}">
                  <a16:creationId xmlns:a16="http://schemas.microsoft.com/office/drawing/2014/main" id="{10D59015-1A07-2644-8804-226C8225BC26}"/>
                </a:ext>
              </a:extLst>
            </p:cNvPr>
            <p:cNvGrpSpPr/>
            <p:nvPr/>
          </p:nvGrpSpPr>
          <p:grpSpPr>
            <a:xfrm>
              <a:off x="6240463" y="3560884"/>
              <a:ext cx="659875" cy="659875"/>
              <a:chOff x="584200" y="3560884"/>
              <a:chExt cx="659875" cy="659875"/>
            </a:xfrm>
          </p:grpSpPr>
          <p:sp>
            <p:nvSpPr>
              <p:cNvPr id="50" name="Oval 49">
                <a:extLst>
                  <a:ext uri="{FF2B5EF4-FFF2-40B4-BE49-F238E27FC236}">
                    <a16:creationId xmlns:a16="http://schemas.microsoft.com/office/drawing/2014/main" id="{176BBFD0-78FD-1948-B185-7A1649E6DC22}"/>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51" name="Oval 50">
                <a:extLst>
                  <a:ext uri="{FF2B5EF4-FFF2-40B4-BE49-F238E27FC236}">
                    <a16:creationId xmlns:a16="http://schemas.microsoft.com/office/drawing/2014/main" id="{3FD7BC45-52E9-E84E-B007-DE81962B92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sp>
          <p:nvSpPr>
            <p:cNvPr id="49" name="Brush" title="Icon of a paintbrush">
              <a:extLst>
                <a:ext uri="{FF2B5EF4-FFF2-40B4-BE49-F238E27FC236}">
                  <a16:creationId xmlns:a16="http://schemas.microsoft.com/office/drawing/2014/main" id="{95975F96-51CA-C540-A5B1-6D67FD2F264A}"/>
                </a:ext>
              </a:extLst>
            </p:cNvPr>
            <p:cNvSpPr>
              <a:spLocks noChangeAspect="1" noEditPoints="1"/>
            </p:cNvSpPr>
            <p:nvPr/>
          </p:nvSpPr>
          <p:spPr bwMode="auto">
            <a:xfrm>
              <a:off x="6359853" y="3732895"/>
              <a:ext cx="389618" cy="281697"/>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9" name="Text Placeholder 3">
            <a:extLst>
              <a:ext uri="{FF2B5EF4-FFF2-40B4-BE49-F238E27FC236}">
                <a16:creationId xmlns:a16="http://schemas.microsoft.com/office/drawing/2014/main" id="{30E5EC23-00C2-9D4F-AB4C-4775A48FB8C1}"/>
              </a:ext>
            </a:extLst>
          </p:cNvPr>
          <p:cNvSpPr txBox="1">
            <a:spLocks/>
          </p:cNvSpPr>
          <p:nvPr/>
        </p:nvSpPr>
        <p:spPr>
          <a:xfrm>
            <a:off x="7017024" y="2636838"/>
            <a:ext cx="1761851"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dirty="0"/>
              <a:t>Descriptive text in sentence form with some details, </a:t>
            </a:r>
            <a:r>
              <a:rPr lang="en-US" sz="1000" b="1" dirty="0">
                <a:solidFill>
                  <a:schemeClr val="accent1"/>
                </a:solidFill>
              </a:rPr>
              <a:t>highlighted text </a:t>
            </a:r>
            <a:r>
              <a:rPr lang="en-US" sz="1000" dirty="0"/>
              <a:t>or callouts.</a:t>
            </a:r>
          </a:p>
        </p:txBody>
      </p:sp>
      <p:grpSp>
        <p:nvGrpSpPr>
          <p:cNvPr id="42" name="Group 41" descr="Icon location">
            <a:extLst>
              <a:ext uri="{FF2B5EF4-FFF2-40B4-BE49-F238E27FC236}">
                <a16:creationId xmlns:a16="http://schemas.microsoft.com/office/drawing/2014/main" id="{B6FA8D1D-90C7-D04A-99AE-97AEF97B27D2}"/>
              </a:ext>
            </a:extLst>
          </p:cNvPr>
          <p:cNvGrpSpPr/>
          <p:nvPr/>
        </p:nvGrpSpPr>
        <p:grpSpPr>
          <a:xfrm>
            <a:off x="6245225" y="2765950"/>
            <a:ext cx="658800" cy="658800"/>
            <a:chOff x="4358213" y="3560884"/>
            <a:chExt cx="659875" cy="659875"/>
          </a:xfrm>
        </p:grpSpPr>
        <p:grpSp>
          <p:nvGrpSpPr>
            <p:cNvPr id="43" name="Group 42">
              <a:extLst>
                <a:ext uri="{FF2B5EF4-FFF2-40B4-BE49-F238E27FC236}">
                  <a16:creationId xmlns:a16="http://schemas.microsoft.com/office/drawing/2014/main" id="{6AD15DBE-00D3-5B47-BA43-3A2F873E0273}"/>
                </a:ext>
              </a:extLst>
            </p:cNvPr>
            <p:cNvGrpSpPr/>
            <p:nvPr/>
          </p:nvGrpSpPr>
          <p:grpSpPr>
            <a:xfrm>
              <a:off x="4358213" y="3560884"/>
              <a:ext cx="659875" cy="659875"/>
              <a:chOff x="584200" y="3560884"/>
              <a:chExt cx="659875" cy="659875"/>
            </a:xfrm>
          </p:grpSpPr>
          <p:sp>
            <p:nvSpPr>
              <p:cNvPr id="45" name="Oval 44">
                <a:extLst>
                  <a:ext uri="{FF2B5EF4-FFF2-40B4-BE49-F238E27FC236}">
                    <a16:creationId xmlns:a16="http://schemas.microsoft.com/office/drawing/2014/main" id="{01541B86-E7B5-3F44-BB27-D08D3D1BD9B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46" name="Oval 45">
                <a:extLst>
                  <a:ext uri="{FF2B5EF4-FFF2-40B4-BE49-F238E27FC236}">
                    <a16:creationId xmlns:a16="http://schemas.microsoft.com/office/drawing/2014/main" id="{F27331DF-C664-5440-823F-C8D9CD58F013}"/>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sp>
          <p:nvSpPr>
            <p:cNvPr id="44" name="Relationship_F003" title="Icon of three boxes connected by lines">
              <a:extLst>
                <a:ext uri="{FF2B5EF4-FFF2-40B4-BE49-F238E27FC236}">
                  <a16:creationId xmlns:a16="http://schemas.microsoft.com/office/drawing/2014/main" id="{6CF6F985-7586-154D-A91F-8953FF86E250}"/>
                </a:ext>
              </a:extLst>
            </p:cNvPr>
            <p:cNvSpPr>
              <a:spLocks noChangeAspect="1" noEditPoints="1"/>
            </p:cNvSpPr>
            <p:nvPr/>
          </p:nvSpPr>
          <p:spPr bwMode="auto">
            <a:xfrm>
              <a:off x="4504544" y="3739157"/>
              <a:ext cx="321268" cy="30048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8" name="Text Placeholder 3">
            <a:extLst>
              <a:ext uri="{FF2B5EF4-FFF2-40B4-BE49-F238E27FC236}">
                <a16:creationId xmlns:a16="http://schemas.microsoft.com/office/drawing/2014/main" id="{3B1CC68B-A0FF-534E-B6A1-BEDE6C13C3FF}"/>
              </a:ext>
            </a:extLst>
          </p:cNvPr>
          <p:cNvSpPr txBox="1">
            <a:spLocks/>
          </p:cNvSpPr>
          <p:nvPr/>
        </p:nvSpPr>
        <p:spPr>
          <a:xfrm>
            <a:off x="4184924" y="2636838"/>
            <a:ext cx="1761851"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dirty="0"/>
              <a:t>Descriptive text in sentence form with some details, </a:t>
            </a:r>
            <a:r>
              <a:rPr lang="en-US" sz="1000" b="1" dirty="0">
                <a:solidFill>
                  <a:schemeClr val="accent1"/>
                </a:solidFill>
              </a:rPr>
              <a:t>highlighted text </a:t>
            </a:r>
            <a:r>
              <a:rPr lang="en-US" sz="1000" dirty="0"/>
              <a:t>or callouts.</a:t>
            </a:r>
          </a:p>
        </p:txBody>
      </p:sp>
      <p:grpSp>
        <p:nvGrpSpPr>
          <p:cNvPr id="27" name="Group 26" descr="Icon location">
            <a:extLst>
              <a:ext uri="{FF2B5EF4-FFF2-40B4-BE49-F238E27FC236}">
                <a16:creationId xmlns:a16="http://schemas.microsoft.com/office/drawing/2014/main" id="{BC6737E9-9D06-4544-A63F-14A8B7C4D4CE}"/>
              </a:ext>
            </a:extLst>
          </p:cNvPr>
          <p:cNvGrpSpPr/>
          <p:nvPr/>
        </p:nvGrpSpPr>
        <p:grpSpPr>
          <a:xfrm>
            <a:off x="3413125" y="2765950"/>
            <a:ext cx="658800" cy="658800"/>
            <a:chOff x="2470150" y="3560884"/>
            <a:chExt cx="659875" cy="659875"/>
          </a:xfrm>
        </p:grpSpPr>
        <p:grpSp>
          <p:nvGrpSpPr>
            <p:cNvPr id="28" name="Group 27">
              <a:extLst>
                <a:ext uri="{FF2B5EF4-FFF2-40B4-BE49-F238E27FC236}">
                  <a16:creationId xmlns:a16="http://schemas.microsoft.com/office/drawing/2014/main" id="{A2893A94-A1FF-AC40-B4A1-AB66B17961FA}"/>
                </a:ext>
              </a:extLst>
            </p:cNvPr>
            <p:cNvGrpSpPr/>
            <p:nvPr/>
          </p:nvGrpSpPr>
          <p:grpSpPr>
            <a:xfrm>
              <a:off x="2470150" y="3560884"/>
              <a:ext cx="659875" cy="659875"/>
              <a:chOff x="584200" y="3560884"/>
              <a:chExt cx="659875" cy="659875"/>
            </a:xfrm>
          </p:grpSpPr>
          <p:sp>
            <p:nvSpPr>
              <p:cNvPr id="30" name="Oval 29">
                <a:extLst>
                  <a:ext uri="{FF2B5EF4-FFF2-40B4-BE49-F238E27FC236}">
                    <a16:creationId xmlns:a16="http://schemas.microsoft.com/office/drawing/2014/main" id="{B9328C02-EF7B-274A-AF5E-739BD904F880}"/>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31" name="Oval 30">
                <a:extLst>
                  <a:ext uri="{FF2B5EF4-FFF2-40B4-BE49-F238E27FC236}">
                    <a16:creationId xmlns:a16="http://schemas.microsoft.com/office/drawing/2014/main" id="{23E72D67-ACD3-374B-8B49-2167B0289F6D}"/>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sp>
          <p:nvSpPr>
            <p:cNvPr id="29" name="Brain_3" title="Icon of a brain">
              <a:extLst>
                <a:ext uri="{FF2B5EF4-FFF2-40B4-BE49-F238E27FC236}">
                  <a16:creationId xmlns:a16="http://schemas.microsoft.com/office/drawing/2014/main" id="{E63FD142-D2EF-4348-8A85-7187EEE3ED71}"/>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7" name="Text Placeholder 3">
            <a:extLst>
              <a:ext uri="{FF2B5EF4-FFF2-40B4-BE49-F238E27FC236}">
                <a16:creationId xmlns:a16="http://schemas.microsoft.com/office/drawing/2014/main" id="{433F8392-5480-FF42-9547-66A97587E76C}"/>
              </a:ext>
            </a:extLst>
          </p:cNvPr>
          <p:cNvSpPr txBox="1">
            <a:spLocks/>
          </p:cNvSpPr>
          <p:nvPr/>
        </p:nvSpPr>
        <p:spPr>
          <a:xfrm>
            <a:off x="1354412" y="2654711"/>
            <a:ext cx="1761851" cy="87507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dirty="0"/>
              <a:t>Descriptive text in sentence form with some details, </a:t>
            </a:r>
            <a:r>
              <a:rPr lang="en-US" sz="1000" b="1" dirty="0">
                <a:solidFill>
                  <a:schemeClr val="accent1"/>
                </a:solidFill>
              </a:rPr>
              <a:t>highlighted text </a:t>
            </a:r>
            <a:r>
              <a:rPr lang="en-US" sz="1000" dirty="0"/>
              <a:t>or callouts.</a:t>
            </a:r>
          </a:p>
        </p:txBody>
      </p:sp>
      <p:grpSp>
        <p:nvGrpSpPr>
          <p:cNvPr id="32" name="Group 31" descr="Icon location">
            <a:extLst>
              <a:ext uri="{FF2B5EF4-FFF2-40B4-BE49-F238E27FC236}">
                <a16:creationId xmlns:a16="http://schemas.microsoft.com/office/drawing/2014/main" id="{2BFC89BE-9262-EB4A-9802-78857E15CE6A}"/>
              </a:ext>
            </a:extLst>
          </p:cNvPr>
          <p:cNvGrpSpPr/>
          <p:nvPr/>
        </p:nvGrpSpPr>
        <p:grpSpPr>
          <a:xfrm>
            <a:off x="584200" y="2765950"/>
            <a:ext cx="658800" cy="658800"/>
            <a:chOff x="584200" y="3560884"/>
            <a:chExt cx="659875" cy="659875"/>
          </a:xfrm>
        </p:grpSpPr>
        <p:grpSp>
          <p:nvGrpSpPr>
            <p:cNvPr id="33" name="Group 32">
              <a:extLst>
                <a:ext uri="{FF2B5EF4-FFF2-40B4-BE49-F238E27FC236}">
                  <a16:creationId xmlns:a16="http://schemas.microsoft.com/office/drawing/2014/main" id="{1F9646CC-DCF3-3A43-A3F5-7E005E9D7469}"/>
                </a:ext>
              </a:extLst>
            </p:cNvPr>
            <p:cNvGrpSpPr/>
            <p:nvPr/>
          </p:nvGrpSpPr>
          <p:grpSpPr>
            <a:xfrm>
              <a:off x="584200" y="3560884"/>
              <a:ext cx="659875" cy="659875"/>
              <a:chOff x="584200" y="3560884"/>
              <a:chExt cx="659875" cy="659875"/>
            </a:xfrm>
          </p:grpSpPr>
          <p:sp>
            <p:nvSpPr>
              <p:cNvPr id="35" name="Oval 34">
                <a:extLst>
                  <a:ext uri="{FF2B5EF4-FFF2-40B4-BE49-F238E27FC236}">
                    <a16:creationId xmlns:a16="http://schemas.microsoft.com/office/drawing/2014/main" id="{F397FD9D-6D80-954C-BC1A-458DE07B2FCA}"/>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36" name="Oval 35">
                <a:extLst>
                  <a:ext uri="{FF2B5EF4-FFF2-40B4-BE49-F238E27FC236}">
                    <a16:creationId xmlns:a16="http://schemas.microsoft.com/office/drawing/2014/main" id="{95D061AB-DAE2-E842-92B6-7272403AD442}"/>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sp>
          <p:nvSpPr>
            <p:cNvPr id="34" name="Book_2" title="Icon of a book and a pencil">
              <a:extLst>
                <a:ext uri="{FF2B5EF4-FFF2-40B4-BE49-F238E27FC236}">
                  <a16:creationId xmlns:a16="http://schemas.microsoft.com/office/drawing/2014/main" id="{FD64F7C8-C26F-F549-883F-D0B55FEBCE63}"/>
                </a:ext>
              </a:extLst>
            </p:cNvPr>
            <p:cNvSpPr>
              <a:spLocks noChangeAspect="1" noEditPoints="1"/>
            </p:cNvSpPr>
            <p:nvPr/>
          </p:nvSpPr>
          <p:spPr bwMode="auto">
            <a:xfrm>
              <a:off x="750685" y="3739157"/>
              <a:ext cx="329185" cy="300487"/>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p:txBody>
          <a:bodyPr/>
          <a:lstStyle/>
          <a:p>
            <a:r>
              <a:rPr lang="en-US" dirty="0"/>
              <a:t>Slide header</a:t>
            </a:r>
          </a:p>
        </p:txBody>
      </p:sp>
    </p:spTree>
    <p:extLst>
      <p:ext uri="{BB962C8B-B14F-4D97-AF65-F5344CB8AC3E}">
        <p14:creationId xmlns:p14="http://schemas.microsoft.com/office/powerpoint/2010/main" val="642094546"/>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nset over low lying hills with a field in the foreground.">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b="15741"/>
          <a:stretch/>
        </p:blipFill>
        <p:spPr>
          <a:xfrm>
            <a:off x="0" y="-1"/>
            <a:ext cx="12193571" cy="6858000"/>
          </a:xfrm>
          <a:prstGeom prst="rect">
            <a:avLst/>
          </a:prstGeom>
        </p:spPr>
      </p:pic>
      <p:sp>
        <p:nvSpPr>
          <p:cNvPr id="4" name="Title 3"/>
          <p:cNvSpPr>
            <a:spLocks noGrp="1"/>
          </p:cNvSpPr>
          <p:nvPr>
            <p:ph type="title"/>
          </p:nvPr>
        </p:nvSpPr>
        <p:spPr/>
        <p:txBody>
          <a:bodyPr/>
          <a:lstStyle/>
          <a:p>
            <a:r>
              <a:rPr lang="en-US" dirty="0"/>
              <a:t>Thank you</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94854287"/>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body" sz="quarter" idx="10"/>
          </p:nvPr>
        </p:nvSpPr>
        <p:spPr/>
        <p:txBody>
          <a:bodyPr/>
          <a:lstStyle/>
          <a:p>
            <a:r>
              <a:rPr lang="en-US" dirty="0"/>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A695F-C6A6-483D-95C8-195011531BF4}"/>
              </a:ext>
            </a:extLst>
          </p:cNvPr>
          <p:cNvSpPr>
            <a:spLocks noGrp="1"/>
          </p:cNvSpPr>
          <p:nvPr>
            <p:ph type="title"/>
          </p:nvPr>
        </p:nvSpPr>
        <p:spPr/>
        <p:txBody>
          <a:bodyPr/>
          <a:lstStyle/>
          <a:p>
            <a:r>
              <a:rPr lang="en-US" dirty="0"/>
              <a:t>Restful web API design</a:t>
            </a:r>
          </a:p>
        </p:txBody>
      </p:sp>
      <p:sp>
        <p:nvSpPr>
          <p:cNvPr id="3" name="Content Placeholder 2">
            <a:extLst>
              <a:ext uri="{FF2B5EF4-FFF2-40B4-BE49-F238E27FC236}">
                <a16:creationId xmlns:a16="http://schemas.microsoft.com/office/drawing/2014/main" id="{41BB8A47-D109-40B1-AB87-57202BCDC6D6}"/>
              </a:ext>
            </a:extLst>
          </p:cNvPr>
          <p:cNvSpPr>
            <a:spLocks noGrp="1"/>
          </p:cNvSpPr>
          <p:nvPr>
            <p:ph sz="quarter" idx="10"/>
          </p:nvPr>
        </p:nvSpPr>
        <p:spPr>
          <a:xfrm>
            <a:off x="584200" y="1435100"/>
            <a:ext cx="11018838" cy="5379934"/>
          </a:xfrm>
        </p:spPr>
        <p:txBody>
          <a:bodyPr/>
          <a:lstStyle/>
          <a:p>
            <a:pPr marL="0" indent="0" algn="l">
              <a:buNone/>
            </a:pPr>
            <a:r>
              <a:rPr lang="en-US" sz="2400" b="0" i="0" dirty="0">
                <a:solidFill>
                  <a:srgbClr val="171717"/>
                </a:solidFill>
                <a:effectLst/>
                <a:latin typeface="Segoe UI" panose="020B0502040204020203" pitchFamily="34" charset="0"/>
              </a:rPr>
              <a:t>Most modern web applications expose APIs that clients can use to interact with the application. A well-designed web API should aim to support:</a:t>
            </a:r>
          </a:p>
          <a:p>
            <a:pPr marL="0" indent="0" algn="l">
              <a:buNone/>
            </a:pPr>
            <a:endParaRPr lang="en-US" sz="2400" b="0" i="0" dirty="0">
              <a:solidFill>
                <a:srgbClr val="171717"/>
              </a:solidFill>
              <a:effectLst/>
              <a:latin typeface="Segoe UI" panose="020B0502040204020203" pitchFamily="34" charset="0"/>
            </a:endParaRPr>
          </a:p>
          <a:p>
            <a:pPr lvl="1">
              <a:buFont typeface="Arial" panose="020B0604020202020204" pitchFamily="34" charset="0"/>
              <a:buChar char="•"/>
            </a:pPr>
            <a:r>
              <a:rPr lang="en-US" b="1" i="0" dirty="0">
                <a:solidFill>
                  <a:srgbClr val="171717"/>
                </a:solidFill>
                <a:effectLst/>
                <a:latin typeface="Segoe UI" panose="020B0502040204020203" pitchFamily="34" charset="0"/>
              </a:rPr>
              <a:t>Platform independence</a:t>
            </a:r>
            <a:r>
              <a:rPr lang="en-US" b="0" i="0" dirty="0">
                <a:solidFill>
                  <a:srgbClr val="171717"/>
                </a:solidFill>
                <a:effectLst/>
                <a:latin typeface="Segoe UI" panose="020B0502040204020203" pitchFamily="34" charset="0"/>
              </a:rPr>
              <a:t>. Any client should be able to call the API, regardless of how the API is implemented internally. This requires using standard protocols, and having a mechanism whereby the client and the web service can agree on the format of the data to exchange.</a:t>
            </a:r>
          </a:p>
          <a:p>
            <a:pPr lvl="1">
              <a:buFont typeface="Arial" panose="020B0604020202020204" pitchFamily="34" charset="0"/>
              <a:buChar char="•"/>
            </a:pPr>
            <a:endParaRPr lang="en-US" b="0" i="0" dirty="0">
              <a:solidFill>
                <a:srgbClr val="171717"/>
              </a:solidFill>
              <a:effectLst/>
              <a:latin typeface="Segoe UI" panose="020B0502040204020203" pitchFamily="34" charset="0"/>
            </a:endParaRPr>
          </a:p>
          <a:p>
            <a:pPr lvl="1">
              <a:buFont typeface="Arial" panose="020B0604020202020204" pitchFamily="34" charset="0"/>
              <a:buChar char="•"/>
            </a:pPr>
            <a:r>
              <a:rPr lang="en-US" b="1" i="0" dirty="0">
                <a:solidFill>
                  <a:srgbClr val="171717"/>
                </a:solidFill>
                <a:effectLst/>
                <a:latin typeface="Segoe UI" panose="020B0502040204020203" pitchFamily="34" charset="0"/>
              </a:rPr>
              <a:t>Service evolution</a:t>
            </a:r>
            <a:r>
              <a:rPr lang="en-US" b="0" i="0" dirty="0">
                <a:solidFill>
                  <a:srgbClr val="171717"/>
                </a:solidFill>
                <a:effectLst/>
                <a:latin typeface="Segoe UI" panose="020B0502040204020203" pitchFamily="34" charset="0"/>
              </a:rPr>
              <a:t>. The web API should be able to evolve and add functionality independently from client applications. As the API evolves, existing client applications should continue to function without modification. All functionality should be discoverable so that client applications can fully use it.</a:t>
            </a:r>
          </a:p>
          <a:p>
            <a:pPr lvl="1">
              <a:buFont typeface="Arial" panose="020B0604020202020204" pitchFamily="34" charset="0"/>
              <a:buChar char="•"/>
            </a:pPr>
            <a:endParaRPr lang="en-US" sz="1600" b="0" i="0" dirty="0">
              <a:solidFill>
                <a:srgbClr val="171717"/>
              </a:solidFill>
              <a:effectLst/>
              <a:latin typeface="Segoe UI" panose="020B0502040204020203" pitchFamily="34" charset="0"/>
            </a:endParaRPr>
          </a:p>
          <a:p>
            <a:pPr algn="l"/>
            <a:r>
              <a:rPr lang="en-US" sz="2400" b="0" i="0" dirty="0">
                <a:solidFill>
                  <a:srgbClr val="171717"/>
                </a:solidFill>
                <a:effectLst/>
                <a:latin typeface="Segoe UI" panose="020B0502040204020203" pitchFamily="34" charset="0"/>
              </a:rPr>
              <a:t>This guidance describes issues that you should consider when designing a web API.</a:t>
            </a:r>
          </a:p>
          <a:p>
            <a:endParaRPr lang="en-US" sz="2400" dirty="0"/>
          </a:p>
        </p:txBody>
      </p:sp>
    </p:spTree>
    <p:extLst>
      <p:ext uri="{BB962C8B-B14F-4D97-AF65-F5344CB8AC3E}">
        <p14:creationId xmlns:p14="http://schemas.microsoft.com/office/powerpoint/2010/main" val="322548005"/>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1079320714"/>
              </p:ext>
            </p:extLst>
          </p:nvPr>
        </p:nvGraphicFramePr>
        <p:xfrm>
          <a:off x="457192" y="874282"/>
          <a:ext cx="11521704" cy="2743200"/>
        </p:xfrm>
        <a:graphic>
          <a:graphicData uri="http://schemas.openxmlformats.org/drawingml/2006/table">
            <a:tbl>
              <a:tblPr>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3703013684"/>
              </p:ext>
            </p:extLst>
          </p:nvPr>
        </p:nvGraphicFramePr>
        <p:xfrm>
          <a:off x="457192" y="3301602"/>
          <a:ext cx="11521704" cy="1828800"/>
        </p:xfrm>
        <a:graphic>
          <a:graphicData uri="http://schemas.openxmlformats.org/drawingml/2006/table">
            <a:tbl>
              <a:tblPr>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3137963598"/>
              </p:ext>
            </p:extLst>
          </p:nvPr>
        </p:nvGraphicFramePr>
        <p:xfrm>
          <a:off x="457192" y="4723083"/>
          <a:ext cx="11521704" cy="1828800"/>
        </p:xfrm>
        <a:graphic>
          <a:graphicData uri="http://schemas.openxmlformats.org/drawingml/2006/table">
            <a:tbl>
              <a:tblPr>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 name="Money_3"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 name="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5" name="building_5"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3109163229"/>
              </p:ext>
            </p:extLst>
          </p:nvPr>
        </p:nvGraphicFramePr>
        <p:xfrm>
          <a:off x="457192" y="955567"/>
          <a:ext cx="11521704" cy="5486400"/>
        </p:xfrm>
        <a:graphic>
          <a:graphicData uri="http://schemas.openxmlformats.org/drawingml/2006/table">
            <a:tbl>
              <a:tblPr>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96935855"/>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Presentation resources</a:t>
            </a:r>
          </a:p>
        </p:txBody>
      </p:sp>
      <p:sp>
        <p:nvSpPr>
          <p:cNvPr id="5" name="Title 1">
            <a:extLst>
              <a:ext uri="{FF2B5EF4-FFF2-40B4-BE49-F238E27FC236}">
                <a16:creationId xmlns:a16="http://schemas.microsoft.com/office/drawing/2014/main" id="{E1EEDAAD-0B42-CB4A-8A7D-345E1880AF6F}"/>
              </a:ext>
            </a:extLst>
          </p:cNvPr>
          <p:cNvSpPr txBox="1">
            <a:spLocks/>
          </p:cNvSpPr>
          <p:nvPr/>
        </p:nvSpPr>
        <p:spPr>
          <a:xfrm>
            <a:off x="4834731" y="656386"/>
            <a:ext cx="3439257" cy="615421"/>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nSpc>
                <a:spcPct val="100000"/>
              </a:lnSpc>
            </a:pPr>
            <a:r>
              <a:rPr lang="en-US" sz="2400" dirty="0"/>
              <a:t>More templates</a:t>
            </a:r>
            <a:endParaRPr lang="en-US" sz="2400" b="0" dirty="0">
              <a:solidFill>
                <a:srgbClr val="737373"/>
              </a:solidFill>
              <a:latin typeface="Segoe UI" panose="020B0502040204020203" pitchFamily="34" charset="0"/>
              <a:cs typeface="Segoe UI" panose="020B0502040204020203" pitchFamily="34" charset="0"/>
            </a:endParaRPr>
          </a:p>
        </p:txBody>
      </p:sp>
      <p:sp>
        <p:nvSpPr>
          <p:cNvPr id="10" name="Title 1">
            <a:extLst>
              <a:ext uri="{FF2B5EF4-FFF2-40B4-BE49-F238E27FC236}">
                <a16:creationId xmlns:a16="http://schemas.microsoft.com/office/drawing/2014/main" id="{59BEFF18-E946-674F-BB38-D6DDD4D20830}"/>
              </a:ext>
            </a:extLst>
          </p:cNvPr>
          <p:cNvSpPr txBox="1">
            <a:spLocks/>
          </p:cNvSpPr>
          <p:nvPr/>
        </p:nvSpPr>
        <p:spPr>
          <a:xfrm>
            <a:off x="4834731" y="1369533"/>
            <a:ext cx="2522538" cy="4384881"/>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2"/>
              </a:rPr>
              <a:t>Overview of templates on Brand Central</a:t>
            </a:r>
            <a:br>
              <a:rPr lang="en-US" sz="1400" b="0" dirty="0">
                <a:solidFill>
                  <a:srgbClr val="505050"/>
                </a:solidFill>
                <a:latin typeface="Segoe UI" panose="020B0502040204020203" pitchFamily="34" charset="0"/>
                <a:cs typeface="Segoe UI" panose="020B0502040204020203" pitchFamily="34" charset="0"/>
              </a:rPr>
            </a:br>
            <a:br>
              <a:rPr lang="en-US" sz="1400" b="0" dirty="0">
                <a:solidFill>
                  <a:srgbClr val="505050"/>
                </a:solidFill>
                <a:latin typeface="Segoe UI" panose="020B0502040204020203" pitchFamily="34" charset="0"/>
                <a:cs typeface="Segoe UI" panose="020B0502040204020203" pitchFamily="34" charset="0"/>
              </a:rPr>
            </a:b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3"/>
              </a:rPr>
              <a:t>Product-specific PowerPoint templates</a:t>
            </a:r>
            <a:br>
              <a:rPr lang="en-US" sz="1400" b="0" dirty="0">
                <a:solidFill>
                  <a:srgbClr val="505050"/>
                </a:solidFill>
                <a:latin typeface="Segoe UI" panose="020B0502040204020203" pitchFamily="34" charset="0"/>
                <a:cs typeface="Segoe UI" panose="020B0502040204020203" pitchFamily="34" charset="0"/>
              </a:rPr>
            </a:b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4"/>
              </a:rPr>
              <a:t>PowerPoint presentation event templates</a:t>
            </a: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5"/>
              </a:rPr>
              <a:t>Past event slides archive</a:t>
            </a: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6"/>
              </a:rPr>
              <a:t>Microsoft Story deck</a:t>
            </a: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2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200" b="0" dirty="0">
              <a:solidFill>
                <a:srgbClr val="505050"/>
              </a:solidFill>
              <a:latin typeface="Segoe UI" panose="020B0502040204020203" pitchFamily="34" charset="0"/>
              <a:cs typeface="Segoe UI" panose="020B0502040204020203" pitchFamily="34" charset="0"/>
            </a:endParaRPr>
          </a:p>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7"/>
              </a:rPr>
              <a:t>Toolkit for building your own template</a:t>
            </a:r>
            <a:endParaRPr lang="en-US" sz="1400" b="0" dirty="0">
              <a:solidFill>
                <a:srgbClr val="505050"/>
              </a:solidFill>
              <a:latin typeface="Segoe UI" panose="020B0502040204020203" pitchFamily="34" charset="0"/>
              <a:cs typeface="Segoe UI" panose="020B0502040204020203" pitchFamily="34" charset="0"/>
            </a:endParaRPr>
          </a:p>
        </p:txBody>
      </p:sp>
      <p:sp>
        <p:nvSpPr>
          <p:cNvPr id="11" name="Title 1">
            <a:extLst>
              <a:ext uri="{FF2B5EF4-FFF2-40B4-BE49-F238E27FC236}">
                <a16:creationId xmlns:a16="http://schemas.microsoft.com/office/drawing/2014/main" id="{7B0297DB-6B35-8F4B-B6CF-7F65777F9FC7}"/>
              </a:ext>
            </a:extLst>
          </p:cNvPr>
          <p:cNvSpPr txBox="1">
            <a:spLocks/>
          </p:cNvSpPr>
          <p:nvPr/>
        </p:nvSpPr>
        <p:spPr>
          <a:xfrm>
            <a:off x="8421710" y="673860"/>
            <a:ext cx="2522538" cy="615421"/>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nSpc>
                <a:spcPct val="100000"/>
              </a:lnSpc>
            </a:pPr>
            <a:r>
              <a:rPr lang="en-US" sz="2400" dirty="0"/>
              <a:t>Training</a:t>
            </a:r>
          </a:p>
        </p:txBody>
      </p:sp>
      <p:sp>
        <p:nvSpPr>
          <p:cNvPr id="12" name="Title 1">
            <a:extLst>
              <a:ext uri="{FF2B5EF4-FFF2-40B4-BE49-F238E27FC236}">
                <a16:creationId xmlns:a16="http://schemas.microsoft.com/office/drawing/2014/main" id="{1A449835-BD61-EE4B-ADED-4C1644F67E27}"/>
              </a:ext>
            </a:extLst>
          </p:cNvPr>
          <p:cNvSpPr txBox="1">
            <a:spLocks/>
          </p:cNvSpPr>
          <p:nvPr/>
        </p:nvSpPr>
        <p:spPr>
          <a:xfrm>
            <a:off x="8421710" y="1363908"/>
            <a:ext cx="2522538" cy="1316566"/>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8"/>
              </a:rPr>
              <a:t>Brand Central presentations overview page</a:t>
            </a: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br>
              <a:rPr lang="en-US" sz="1400" b="0" dirty="0">
                <a:solidFill>
                  <a:srgbClr val="505050"/>
                </a:solidFill>
                <a:latin typeface="Segoe UI" panose="020B0502040204020203" pitchFamily="34" charset="0"/>
                <a:cs typeface="Segoe UI" panose="020B0502040204020203" pitchFamily="34" charset="0"/>
                <a:hlinkClick r:id="rId9"/>
              </a:rPr>
            </a:br>
            <a:endParaRPr lang="en-US" sz="1400" b="0" dirty="0">
              <a:solidFill>
                <a:srgbClr val="505050"/>
              </a:solidFill>
              <a:latin typeface="Segoe UI" panose="020B0502040204020203" pitchFamily="34" charset="0"/>
              <a:cs typeface="Segoe UI" panose="020B0502040204020203" pitchFamily="34" charset="0"/>
              <a:hlinkClick r:id="rId9"/>
            </a:endParaRPr>
          </a:p>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9"/>
              </a:rPr>
              <a:t>Accessibility tips and best practices</a:t>
            </a: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400" b="0" dirty="0">
              <a:solidFill>
                <a:srgbClr val="50505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86505895"/>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wo female employees review something on a laptop screen.">
            <a:extLst>
              <a:ext uri="{FF2B5EF4-FFF2-40B4-BE49-F238E27FC236}">
                <a16:creationId xmlns:a16="http://schemas.microsoft.com/office/drawing/2014/main" id="{C19C2BEE-D8AD-C044-9087-2B49CD324BD2}"/>
              </a:ext>
            </a:extLst>
          </p:cNvPr>
          <p:cNvPicPr>
            <a:picLocks noGrp="1" noChangeAspect="1"/>
          </p:cNvPicPr>
          <p:nvPr>
            <p:ph type="pic" sz="quarter" idx="10"/>
          </p:nvPr>
        </p:nvPicPr>
        <p:blipFill>
          <a:blip r:embed="rId2"/>
          <a:srcRect t="7813" b="7813"/>
          <a:stretch>
            <a:fillRect/>
          </a:stretch>
        </p:blipFill>
        <p:spPr/>
      </p:pic>
      <p:sp>
        <p:nvSpPr>
          <p:cNvPr id="3" name="Title 2">
            <a:extLst>
              <a:ext uri="{FF2B5EF4-FFF2-40B4-BE49-F238E27FC236}">
                <a16:creationId xmlns:a16="http://schemas.microsoft.com/office/drawing/2014/main" id="{02172050-F853-FA46-B323-2EBB94F4C648}"/>
              </a:ext>
            </a:extLst>
          </p:cNvPr>
          <p:cNvSpPr>
            <a:spLocks noGrp="1"/>
          </p:cNvSpPr>
          <p:nvPr>
            <p:ph type="title"/>
          </p:nvPr>
        </p:nvSpPr>
        <p:spPr/>
        <p:txBody>
          <a:bodyPr/>
          <a:lstStyle/>
          <a:p>
            <a:r>
              <a:rPr lang="en-US" dirty="0"/>
              <a:t>Section divider title</a:t>
            </a:r>
          </a:p>
        </p:txBody>
      </p:sp>
    </p:spTree>
    <p:extLst>
      <p:ext uri="{BB962C8B-B14F-4D97-AF65-F5344CB8AC3E}">
        <p14:creationId xmlns:p14="http://schemas.microsoft.com/office/powerpoint/2010/main" val="3799232384"/>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Middle school age boy looks at tablet screen while sitting, legs crossed, between the stacks, on the floor of the library.">
            <a:extLst>
              <a:ext uri="{FF2B5EF4-FFF2-40B4-BE49-F238E27FC236}">
                <a16:creationId xmlns:a16="http://schemas.microsoft.com/office/drawing/2014/main" id="{5B7D3A4B-3864-CF46-BC7C-A5ED3FBCBAEA}"/>
              </a:ext>
            </a:extLst>
          </p:cNvPr>
          <p:cNvPicPr>
            <a:picLocks noGrp="1" noChangeAspect="1"/>
          </p:cNvPicPr>
          <p:nvPr>
            <p:ph type="pic" sz="quarter" idx="10"/>
          </p:nvPr>
        </p:nvPicPr>
        <p:blipFill>
          <a:blip r:embed="rId2"/>
          <a:srcRect t="7802" b="7802"/>
          <a:stretch>
            <a:fillRect/>
          </a:stretch>
        </p:blipFill>
        <p:spPr/>
      </p:pic>
      <p:sp>
        <p:nvSpPr>
          <p:cNvPr id="3" name="Title 2">
            <a:extLst>
              <a:ext uri="{FF2B5EF4-FFF2-40B4-BE49-F238E27FC236}">
                <a16:creationId xmlns:a16="http://schemas.microsoft.com/office/drawing/2014/main" id="{20262DB0-49A1-CD4A-9DE2-52E0F26751A8}"/>
              </a:ext>
            </a:extLst>
          </p:cNvPr>
          <p:cNvSpPr>
            <a:spLocks noGrp="1"/>
          </p:cNvSpPr>
          <p:nvPr>
            <p:ph type="title"/>
          </p:nvPr>
        </p:nvSpPr>
        <p:spPr/>
        <p:txBody>
          <a:bodyPr/>
          <a:lstStyle/>
          <a:p>
            <a:r>
              <a:rPr lang="en-US" dirty="0"/>
              <a:t>Section divider title</a:t>
            </a:r>
          </a:p>
        </p:txBody>
      </p:sp>
    </p:spTree>
    <p:extLst>
      <p:ext uri="{BB962C8B-B14F-4D97-AF65-F5344CB8AC3E}">
        <p14:creationId xmlns:p14="http://schemas.microsoft.com/office/powerpoint/2010/main" val="887637223"/>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Mother and son review homework on a tablet.">
            <a:extLst>
              <a:ext uri="{FF2B5EF4-FFF2-40B4-BE49-F238E27FC236}">
                <a16:creationId xmlns:a16="http://schemas.microsoft.com/office/drawing/2014/main" id="{7ECBA3F1-6BAF-6A4D-AFA0-7F17CFEC90FD}"/>
              </a:ext>
            </a:extLst>
          </p:cNvPr>
          <p:cNvPicPr>
            <a:picLocks noGrp="1" noChangeAspect="1"/>
          </p:cNvPicPr>
          <p:nvPr>
            <p:ph type="pic" sz="quarter" idx="10"/>
          </p:nvPr>
        </p:nvPicPr>
        <p:blipFill>
          <a:blip r:embed="rId2"/>
          <a:srcRect t="12500" b="12500"/>
          <a:stretch>
            <a:fillRect/>
          </a:stretch>
        </p:blipFill>
        <p:spPr/>
      </p:pic>
      <p:sp>
        <p:nvSpPr>
          <p:cNvPr id="3" name="Title 2">
            <a:extLst>
              <a:ext uri="{FF2B5EF4-FFF2-40B4-BE49-F238E27FC236}">
                <a16:creationId xmlns:a16="http://schemas.microsoft.com/office/drawing/2014/main" id="{5F505FC4-9031-0743-91D3-C1435D12F33A}"/>
              </a:ext>
            </a:extLst>
          </p:cNvPr>
          <p:cNvSpPr>
            <a:spLocks noGrp="1"/>
          </p:cNvSpPr>
          <p:nvPr>
            <p:ph type="title"/>
          </p:nvPr>
        </p:nvSpPr>
        <p:spPr/>
        <p:txBody>
          <a:bodyPr/>
          <a:lstStyle/>
          <a:p>
            <a:r>
              <a:rPr lang="en-US" dirty="0"/>
              <a:t>Section divider title</a:t>
            </a:r>
          </a:p>
        </p:txBody>
      </p:sp>
    </p:spTree>
    <p:extLst>
      <p:ext uri="{BB962C8B-B14F-4D97-AF65-F5344CB8AC3E}">
        <p14:creationId xmlns:p14="http://schemas.microsoft.com/office/powerpoint/2010/main" val="3244986488"/>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eam of 5 employees meet around a conference table.">
            <a:extLst>
              <a:ext uri="{FF2B5EF4-FFF2-40B4-BE49-F238E27FC236}">
                <a16:creationId xmlns:a16="http://schemas.microsoft.com/office/drawing/2014/main" id="{9D01F683-F341-0B47-9EA9-C7CB88F98D7E}"/>
              </a:ext>
            </a:extLst>
          </p:cNvPr>
          <p:cNvPicPr>
            <a:picLocks noGrp="1" noChangeAspect="1"/>
          </p:cNvPicPr>
          <p:nvPr>
            <p:ph type="pic" sz="quarter" idx="10"/>
          </p:nvPr>
        </p:nvPicPr>
        <p:blipFill>
          <a:blip r:embed="rId2"/>
          <a:srcRect t="7802" b="7802"/>
          <a:stretch>
            <a:fillRect/>
          </a:stretch>
        </p:blipFill>
        <p:spPr/>
      </p:pic>
      <p:sp>
        <p:nvSpPr>
          <p:cNvPr id="3" name="Title 2">
            <a:extLst>
              <a:ext uri="{FF2B5EF4-FFF2-40B4-BE49-F238E27FC236}">
                <a16:creationId xmlns:a16="http://schemas.microsoft.com/office/drawing/2014/main" id="{2BA65F1C-6781-C740-9823-9611C822AC0D}"/>
              </a:ext>
            </a:extLst>
          </p:cNvPr>
          <p:cNvSpPr>
            <a:spLocks noGrp="1"/>
          </p:cNvSpPr>
          <p:nvPr>
            <p:ph type="title"/>
          </p:nvPr>
        </p:nvSpPr>
        <p:spPr/>
        <p:txBody>
          <a:bodyPr/>
          <a:lstStyle/>
          <a:p>
            <a:r>
              <a:rPr lang="en-US" dirty="0"/>
              <a:t>Section divider title</a:t>
            </a:r>
          </a:p>
        </p:txBody>
      </p:sp>
    </p:spTree>
    <p:extLst>
      <p:ext uri="{BB962C8B-B14F-4D97-AF65-F5344CB8AC3E}">
        <p14:creationId xmlns:p14="http://schemas.microsoft.com/office/powerpoint/2010/main" val="379701587"/>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hree elementary school students look on in wonder as their teacher shows them a robotic ball device.">
            <a:extLst>
              <a:ext uri="{FF2B5EF4-FFF2-40B4-BE49-F238E27FC236}">
                <a16:creationId xmlns:a16="http://schemas.microsoft.com/office/drawing/2014/main" id="{82797412-E874-F84B-9076-36A99228336E}"/>
              </a:ext>
            </a:extLst>
          </p:cNvPr>
          <p:cNvPicPr>
            <a:picLocks noGrp="1" noChangeAspect="1"/>
          </p:cNvPicPr>
          <p:nvPr>
            <p:ph type="pic" sz="quarter" idx="10"/>
          </p:nvPr>
        </p:nvPicPr>
        <p:blipFill rotWithShape="1">
          <a:blip r:embed="rId2"/>
          <a:srcRect t="2792" b="12567"/>
          <a:stretch/>
        </p:blipFill>
        <p:spPr>
          <a:xfrm>
            <a:off x="0" y="0"/>
            <a:ext cx="12192000" cy="6858000"/>
          </a:xfrm>
        </p:spPr>
      </p:pic>
      <p:sp>
        <p:nvSpPr>
          <p:cNvPr id="3" name="Title 2">
            <a:extLst>
              <a:ext uri="{FF2B5EF4-FFF2-40B4-BE49-F238E27FC236}">
                <a16:creationId xmlns:a16="http://schemas.microsoft.com/office/drawing/2014/main" id="{BB050FFE-7A34-5E4D-9AC3-BA12308657C0}"/>
              </a:ext>
            </a:extLst>
          </p:cNvPr>
          <p:cNvSpPr>
            <a:spLocks noGrp="1"/>
          </p:cNvSpPr>
          <p:nvPr>
            <p:ph type="title"/>
          </p:nvPr>
        </p:nvSpPr>
        <p:spPr/>
        <p:txBody>
          <a:bodyPr/>
          <a:lstStyle/>
          <a:p>
            <a:r>
              <a:rPr lang="en-US" dirty="0"/>
              <a:t>Section divider title</a:t>
            </a:r>
          </a:p>
        </p:txBody>
      </p:sp>
    </p:spTree>
    <p:extLst>
      <p:ext uri="{BB962C8B-B14F-4D97-AF65-F5344CB8AC3E}">
        <p14:creationId xmlns:p14="http://schemas.microsoft.com/office/powerpoint/2010/main" val="172481339"/>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Five middle school students smile and laugh as they look at a laptop screen.">
            <a:extLst>
              <a:ext uri="{FF2B5EF4-FFF2-40B4-BE49-F238E27FC236}">
                <a16:creationId xmlns:a16="http://schemas.microsoft.com/office/drawing/2014/main" id="{2ECC6F1C-F682-FA4D-9781-77CC264F3224}"/>
              </a:ext>
            </a:extLst>
          </p:cNvPr>
          <p:cNvPicPr>
            <a:picLocks noGrp="1" noChangeAspect="1"/>
          </p:cNvPicPr>
          <p:nvPr>
            <p:ph type="pic" sz="quarter" idx="10"/>
          </p:nvPr>
        </p:nvPicPr>
        <p:blipFill>
          <a:blip r:embed="rId2"/>
          <a:srcRect t="7802" b="7802"/>
          <a:stretch>
            <a:fillRect/>
          </a:stretch>
        </p:blipFill>
        <p:spPr/>
      </p:pic>
      <p:sp>
        <p:nvSpPr>
          <p:cNvPr id="3" name="Title 2">
            <a:extLst>
              <a:ext uri="{FF2B5EF4-FFF2-40B4-BE49-F238E27FC236}">
                <a16:creationId xmlns:a16="http://schemas.microsoft.com/office/drawing/2014/main" id="{DDD5B379-41D6-D549-96C4-06C5CF4DBEF0}"/>
              </a:ext>
            </a:extLst>
          </p:cNvPr>
          <p:cNvSpPr>
            <a:spLocks noGrp="1"/>
          </p:cNvSpPr>
          <p:nvPr>
            <p:ph type="title"/>
          </p:nvPr>
        </p:nvSpPr>
        <p:spPr/>
        <p:txBody>
          <a:bodyPr/>
          <a:lstStyle/>
          <a:p>
            <a:r>
              <a:rPr lang="en-US" dirty="0"/>
              <a:t>Section divider title</a:t>
            </a:r>
          </a:p>
        </p:txBody>
      </p:sp>
    </p:spTree>
    <p:extLst>
      <p:ext uri="{BB962C8B-B14F-4D97-AF65-F5344CB8AC3E}">
        <p14:creationId xmlns:p14="http://schemas.microsoft.com/office/powerpoint/2010/main" val="3208376228"/>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Female student using VR helmet and hand controller.">
            <a:extLst>
              <a:ext uri="{FF2B5EF4-FFF2-40B4-BE49-F238E27FC236}">
                <a16:creationId xmlns:a16="http://schemas.microsoft.com/office/drawing/2014/main" id="{49090364-10A3-D343-A772-C1BF7AE2D886}"/>
              </a:ext>
            </a:extLst>
          </p:cNvPr>
          <p:cNvPicPr>
            <a:picLocks noGrp="1" noChangeAspect="1"/>
          </p:cNvPicPr>
          <p:nvPr>
            <p:ph type="pic" sz="quarter" idx="10"/>
          </p:nvPr>
        </p:nvPicPr>
        <p:blipFill>
          <a:blip r:embed="rId2"/>
          <a:srcRect t="7802" b="7802"/>
          <a:stretch>
            <a:fillRect/>
          </a:stretch>
        </p:blipFill>
        <p:spPr/>
      </p:pic>
      <p:sp>
        <p:nvSpPr>
          <p:cNvPr id="3" name="Title 2">
            <a:extLst>
              <a:ext uri="{FF2B5EF4-FFF2-40B4-BE49-F238E27FC236}">
                <a16:creationId xmlns:a16="http://schemas.microsoft.com/office/drawing/2014/main" id="{70707A6B-E495-BD47-9C2C-7B09C7774604}"/>
              </a:ext>
            </a:extLst>
          </p:cNvPr>
          <p:cNvSpPr>
            <a:spLocks noGrp="1"/>
          </p:cNvSpPr>
          <p:nvPr>
            <p:ph type="title"/>
          </p:nvPr>
        </p:nvSpPr>
        <p:spPr/>
        <p:txBody>
          <a:bodyPr/>
          <a:lstStyle/>
          <a:p>
            <a:r>
              <a:rPr lang="en-US" dirty="0"/>
              <a:t>Section divider title</a:t>
            </a:r>
          </a:p>
        </p:txBody>
      </p:sp>
    </p:spTree>
    <p:extLst>
      <p:ext uri="{BB962C8B-B14F-4D97-AF65-F5344CB8AC3E}">
        <p14:creationId xmlns:p14="http://schemas.microsoft.com/office/powerpoint/2010/main" val="33475764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133F3-34F3-4541-9803-35557890DC4C}"/>
              </a:ext>
            </a:extLst>
          </p:cNvPr>
          <p:cNvSpPr>
            <a:spLocks noGrp="1"/>
          </p:cNvSpPr>
          <p:nvPr>
            <p:ph type="title"/>
          </p:nvPr>
        </p:nvSpPr>
        <p:spPr>
          <a:xfrm>
            <a:off x="588263" y="457200"/>
            <a:ext cx="11018520" cy="553998"/>
          </a:xfrm>
        </p:spPr>
        <p:txBody>
          <a:bodyPr/>
          <a:lstStyle/>
          <a:p>
            <a:r>
              <a:rPr lang="en-US" dirty="0"/>
              <a:t>What is REST?</a:t>
            </a:r>
          </a:p>
        </p:txBody>
      </p:sp>
      <p:sp>
        <p:nvSpPr>
          <p:cNvPr id="3" name="Content Placeholder 2">
            <a:extLst>
              <a:ext uri="{FF2B5EF4-FFF2-40B4-BE49-F238E27FC236}">
                <a16:creationId xmlns:a16="http://schemas.microsoft.com/office/drawing/2014/main" id="{23258C4E-6648-419C-889F-55BC1FDF1665}"/>
              </a:ext>
            </a:extLst>
          </p:cNvPr>
          <p:cNvSpPr>
            <a:spLocks noGrp="1"/>
          </p:cNvSpPr>
          <p:nvPr>
            <p:ph sz="quarter" idx="10"/>
          </p:nvPr>
        </p:nvSpPr>
        <p:spPr>
          <a:xfrm>
            <a:off x="584200" y="1435100"/>
            <a:ext cx="11018838" cy="5232202"/>
          </a:xfrm>
        </p:spPr>
        <p:txBody>
          <a:bodyPr/>
          <a:lstStyle/>
          <a:p>
            <a:r>
              <a:rPr lang="en-US" sz="2000" dirty="0"/>
              <a:t>In 2000, Roy Fielding proposed Representational State Transfer (REST) as an architectural approach to designing web services. </a:t>
            </a:r>
          </a:p>
          <a:p>
            <a:endParaRPr lang="en-US" sz="2000" dirty="0"/>
          </a:p>
          <a:p>
            <a:r>
              <a:rPr lang="en-US" sz="2000" dirty="0"/>
              <a:t>REST is an architectural style for building distributed systems based on hypermedia. </a:t>
            </a:r>
          </a:p>
          <a:p>
            <a:endParaRPr lang="en-US" sz="2000" dirty="0"/>
          </a:p>
          <a:p>
            <a:r>
              <a:rPr lang="en-US" sz="2000" dirty="0"/>
              <a:t>REST is independent of any underlying protocol and is not necessarily tied to HTTP. </a:t>
            </a:r>
          </a:p>
          <a:p>
            <a:endParaRPr lang="en-US" sz="2000" dirty="0"/>
          </a:p>
          <a:p>
            <a:r>
              <a:rPr lang="en-US" sz="2000" dirty="0"/>
              <a:t>However, most common REST API implementations use HTTP as the application protocol, and this guide focuses on designing REST APIs for HTTP.</a:t>
            </a:r>
          </a:p>
          <a:p>
            <a:endParaRPr lang="en-US" sz="2000" dirty="0"/>
          </a:p>
          <a:p>
            <a:r>
              <a:rPr lang="en-US" sz="2000" dirty="0"/>
              <a:t>A primary advantage of REST over HTTP is that it uses open standards, and does not bind the implementation of the API or the client applications to any specific implementation. </a:t>
            </a:r>
          </a:p>
          <a:p>
            <a:endParaRPr lang="en-US" sz="2000" dirty="0"/>
          </a:p>
          <a:p>
            <a:r>
              <a:rPr lang="en-US" sz="2000" dirty="0"/>
              <a:t>For example, a REST web service could be written in ASP.NET, and client applications can use any language or toolset that can generate HTTP requests and parse HTTP responses.</a:t>
            </a:r>
          </a:p>
        </p:txBody>
      </p:sp>
    </p:spTree>
    <p:extLst>
      <p:ext uri="{BB962C8B-B14F-4D97-AF65-F5344CB8AC3E}">
        <p14:creationId xmlns:p14="http://schemas.microsoft.com/office/powerpoint/2010/main" val="496761727"/>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Female employee wearing over the ear headphones while working on a laptop in a bright, sun filled room with windows.">
            <a:extLst>
              <a:ext uri="{FF2B5EF4-FFF2-40B4-BE49-F238E27FC236}">
                <a16:creationId xmlns:a16="http://schemas.microsoft.com/office/drawing/2014/main" id="{77CA310C-A1E7-704E-8911-CB8362303090}"/>
              </a:ext>
            </a:extLst>
          </p:cNvPr>
          <p:cNvPicPr>
            <a:picLocks noGrp="1" noChangeAspect="1"/>
          </p:cNvPicPr>
          <p:nvPr>
            <p:ph type="pic" sz="quarter" idx="10"/>
          </p:nvPr>
        </p:nvPicPr>
        <p:blipFill>
          <a:blip r:embed="rId2"/>
          <a:srcRect t="7802" b="7802"/>
          <a:stretch>
            <a:fillRect/>
          </a:stretch>
        </p:blipFill>
        <p:spPr/>
      </p:pic>
      <p:sp>
        <p:nvSpPr>
          <p:cNvPr id="3" name="Title 2">
            <a:extLst>
              <a:ext uri="{FF2B5EF4-FFF2-40B4-BE49-F238E27FC236}">
                <a16:creationId xmlns:a16="http://schemas.microsoft.com/office/drawing/2014/main" id="{1D13D800-1EFE-2D4A-AEDA-FD5533961A8E}"/>
              </a:ext>
            </a:extLst>
          </p:cNvPr>
          <p:cNvSpPr>
            <a:spLocks noGrp="1"/>
          </p:cNvSpPr>
          <p:nvPr>
            <p:ph type="title"/>
          </p:nvPr>
        </p:nvSpPr>
        <p:spPr/>
        <p:txBody>
          <a:bodyPr/>
          <a:lstStyle/>
          <a:p>
            <a:r>
              <a:rPr lang="en-US" dirty="0"/>
              <a:t>Section divider title</a:t>
            </a:r>
          </a:p>
        </p:txBody>
      </p:sp>
    </p:spTree>
    <p:extLst>
      <p:ext uri="{BB962C8B-B14F-4D97-AF65-F5344CB8AC3E}">
        <p14:creationId xmlns:p14="http://schemas.microsoft.com/office/powerpoint/2010/main" val="1837814463"/>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Male construction employee inspecting a sliding glass window while holding a Surface tablet.">
            <a:extLst>
              <a:ext uri="{FF2B5EF4-FFF2-40B4-BE49-F238E27FC236}">
                <a16:creationId xmlns:a16="http://schemas.microsoft.com/office/drawing/2014/main" id="{E739C398-B1E7-0F44-8082-E55D53F8ABCC}"/>
              </a:ext>
            </a:extLst>
          </p:cNvPr>
          <p:cNvPicPr>
            <a:picLocks noGrp="1" noChangeAspect="1"/>
          </p:cNvPicPr>
          <p:nvPr>
            <p:ph type="pic" sz="quarter" idx="10"/>
          </p:nvPr>
        </p:nvPicPr>
        <p:blipFill>
          <a:blip r:embed="rId2"/>
          <a:srcRect t="7680" b="7680"/>
          <a:stretch>
            <a:fillRect/>
          </a:stretch>
        </p:blipFill>
        <p:spPr/>
      </p:pic>
      <p:sp>
        <p:nvSpPr>
          <p:cNvPr id="3" name="Title 2">
            <a:extLst>
              <a:ext uri="{FF2B5EF4-FFF2-40B4-BE49-F238E27FC236}">
                <a16:creationId xmlns:a16="http://schemas.microsoft.com/office/drawing/2014/main" id="{A596E9E3-1D73-9D4E-BD1F-873F00378477}"/>
              </a:ext>
            </a:extLst>
          </p:cNvPr>
          <p:cNvSpPr>
            <a:spLocks noGrp="1"/>
          </p:cNvSpPr>
          <p:nvPr>
            <p:ph type="title"/>
          </p:nvPr>
        </p:nvSpPr>
        <p:spPr/>
        <p:txBody>
          <a:bodyPr/>
          <a:lstStyle/>
          <a:p>
            <a:r>
              <a:rPr lang="en-US" dirty="0"/>
              <a:t>Section divider title</a:t>
            </a:r>
          </a:p>
        </p:txBody>
      </p:sp>
    </p:spTree>
    <p:extLst>
      <p:ext uri="{BB962C8B-B14F-4D97-AF65-F5344CB8AC3E}">
        <p14:creationId xmlns:p14="http://schemas.microsoft.com/office/powerpoint/2010/main" val="1668688765"/>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Storage container being stacked on top of other storage containers with a crane. The view is looking up at the container from the ground.">
            <a:extLst>
              <a:ext uri="{FF2B5EF4-FFF2-40B4-BE49-F238E27FC236}">
                <a16:creationId xmlns:a16="http://schemas.microsoft.com/office/drawing/2014/main" id="{415DEEBF-A608-4B4D-B4BB-1A74F7D518D3}"/>
              </a:ext>
            </a:extLst>
          </p:cNvPr>
          <p:cNvPicPr>
            <a:picLocks noGrp="1" noChangeAspect="1"/>
          </p:cNvPicPr>
          <p:nvPr>
            <p:ph type="pic" sz="quarter" idx="10"/>
          </p:nvPr>
        </p:nvPicPr>
        <p:blipFill>
          <a:blip r:embed="rId2"/>
          <a:srcRect t="7865" b="7865"/>
          <a:stretch>
            <a:fillRect/>
          </a:stretch>
        </p:blipFill>
        <p:spPr/>
      </p:pic>
      <p:sp>
        <p:nvSpPr>
          <p:cNvPr id="3" name="Title 2">
            <a:extLst>
              <a:ext uri="{FF2B5EF4-FFF2-40B4-BE49-F238E27FC236}">
                <a16:creationId xmlns:a16="http://schemas.microsoft.com/office/drawing/2014/main" id="{322D5F5C-AFA2-BD44-B87A-810D4C9528BE}"/>
              </a:ext>
            </a:extLst>
          </p:cNvPr>
          <p:cNvSpPr>
            <a:spLocks noGrp="1"/>
          </p:cNvSpPr>
          <p:nvPr>
            <p:ph type="title"/>
          </p:nvPr>
        </p:nvSpPr>
        <p:spPr/>
        <p:txBody>
          <a:bodyPr/>
          <a:lstStyle/>
          <a:p>
            <a:r>
              <a:rPr lang="en-US" dirty="0"/>
              <a:t>Section divider title</a:t>
            </a:r>
          </a:p>
        </p:txBody>
      </p:sp>
    </p:spTree>
    <p:extLst>
      <p:ext uri="{BB962C8B-B14F-4D97-AF65-F5344CB8AC3E}">
        <p14:creationId xmlns:p14="http://schemas.microsoft.com/office/powerpoint/2010/main" val="25553150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E095E-DACA-42D8-B7AE-8EB97725CB8F}"/>
              </a:ext>
            </a:extLst>
          </p:cNvPr>
          <p:cNvSpPr>
            <a:spLocks noGrp="1"/>
          </p:cNvSpPr>
          <p:nvPr>
            <p:ph type="title"/>
          </p:nvPr>
        </p:nvSpPr>
        <p:spPr/>
        <p:txBody>
          <a:bodyPr/>
          <a:lstStyle/>
          <a:p>
            <a:r>
              <a:rPr lang="en-US" dirty="0"/>
              <a:t>Main Design Principles of RESTful APIs using HTTP</a:t>
            </a:r>
          </a:p>
        </p:txBody>
      </p:sp>
      <p:sp>
        <p:nvSpPr>
          <p:cNvPr id="3" name="Content Placeholder 2">
            <a:extLst>
              <a:ext uri="{FF2B5EF4-FFF2-40B4-BE49-F238E27FC236}">
                <a16:creationId xmlns:a16="http://schemas.microsoft.com/office/drawing/2014/main" id="{74E9B964-2D2D-44EC-B417-0D74A67CE56F}"/>
              </a:ext>
            </a:extLst>
          </p:cNvPr>
          <p:cNvSpPr>
            <a:spLocks noGrp="1"/>
          </p:cNvSpPr>
          <p:nvPr>
            <p:ph sz="quarter" idx="10"/>
          </p:nvPr>
        </p:nvSpPr>
        <p:spPr>
          <a:xfrm>
            <a:off x="584200" y="1435100"/>
            <a:ext cx="11018838" cy="2757678"/>
          </a:xfrm>
        </p:spPr>
        <p:txBody>
          <a:bodyPr/>
          <a:lstStyle/>
          <a:p>
            <a:r>
              <a:rPr lang="en-US" dirty="0"/>
              <a:t>REST APIs are designed around resources, which are any kind of object, data, or service that can be accessed by the client.</a:t>
            </a:r>
          </a:p>
          <a:p>
            <a:endParaRPr lang="en-US" dirty="0"/>
          </a:p>
          <a:p>
            <a:r>
              <a:rPr lang="en-US" dirty="0"/>
              <a:t>A resource has an identifier, which is a URI that uniquely identifies that resource. For example, the URI for a particular customer order might be:</a:t>
            </a:r>
          </a:p>
        </p:txBody>
      </p:sp>
      <p:sp>
        <p:nvSpPr>
          <p:cNvPr id="5" name="TextBox 4">
            <a:extLst>
              <a:ext uri="{FF2B5EF4-FFF2-40B4-BE49-F238E27FC236}">
                <a16:creationId xmlns:a16="http://schemas.microsoft.com/office/drawing/2014/main" id="{81EF3927-2646-4C16-8107-26520857E924}"/>
              </a:ext>
            </a:extLst>
          </p:cNvPr>
          <p:cNvSpPr txBox="1"/>
          <p:nvPr/>
        </p:nvSpPr>
        <p:spPr>
          <a:xfrm>
            <a:off x="3403600" y="4937104"/>
            <a:ext cx="6760306" cy="363946"/>
          </a:xfrm>
          <a:prstGeom prst="rect">
            <a:avLst/>
          </a:prstGeom>
          <a:noFill/>
        </p:spPr>
        <p:txBody>
          <a:bodyPr wrap="square">
            <a:spAutoFit/>
          </a:bodyPr>
          <a:lstStyle/>
          <a:p>
            <a:r>
              <a:rPr lang="en-US" dirty="0"/>
              <a:t>https://adventure-works.com/orders/</a:t>
            </a:r>
            <a:r>
              <a:rPr lang="en-US" dirty="0">
                <a:solidFill>
                  <a:srgbClr val="FF0000"/>
                </a:solidFill>
              </a:rPr>
              <a:t>1</a:t>
            </a:r>
          </a:p>
        </p:txBody>
      </p:sp>
    </p:spTree>
    <p:extLst>
      <p:ext uri="{BB962C8B-B14F-4D97-AF65-F5344CB8AC3E}">
        <p14:creationId xmlns:p14="http://schemas.microsoft.com/office/powerpoint/2010/main" val="40557889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E095E-DACA-42D8-B7AE-8EB97725CB8F}"/>
              </a:ext>
            </a:extLst>
          </p:cNvPr>
          <p:cNvSpPr>
            <a:spLocks noGrp="1"/>
          </p:cNvSpPr>
          <p:nvPr>
            <p:ph type="title"/>
          </p:nvPr>
        </p:nvSpPr>
        <p:spPr/>
        <p:txBody>
          <a:bodyPr/>
          <a:lstStyle/>
          <a:p>
            <a:r>
              <a:rPr lang="en-US" dirty="0"/>
              <a:t>Main Design Principles of RESTful APIs using HTTP</a:t>
            </a:r>
          </a:p>
        </p:txBody>
      </p:sp>
      <p:sp>
        <p:nvSpPr>
          <p:cNvPr id="3" name="Content Placeholder 2">
            <a:extLst>
              <a:ext uri="{FF2B5EF4-FFF2-40B4-BE49-F238E27FC236}">
                <a16:creationId xmlns:a16="http://schemas.microsoft.com/office/drawing/2014/main" id="{74E9B964-2D2D-44EC-B417-0D74A67CE56F}"/>
              </a:ext>
            </a:extLst>
          </p:cNvPr>
          <p:cNvSpPr>
            <a:spLocks noGrp="1"/>
          </p:cNvSpPr>
          <p:nvPr>
            <p:ph sz="quarter" idx="10"/>
          </p:nvPr>
        </p:nvSpPr>
        <p:spPr>
          <a:xfrm>
            <a:off x="584200" y="1435100"/>
            <a:ext cx="11018838" cy="3360920"/>
          </a:xfrm>
        </p:spPr>
        <p:txBody>
          <a:bodyPr/>
          <a:lstStyle/>
          <a:p>
            <a:r>
              <a:rPr lang="en-US" dirty="0"/>
              <a:t>Clients interact with a service by exchanging representations of resources. </a:t>
            </a:r>
          </a:p>
          <a:p>
            <a:endParaRPr lang="en-US" dirty="0"/>
          </a:p>
          <a:p>
            <a:r>
              <a:rPr lang="en-US" dirty="0"/>
              <a:t>Many web APIs use JSON as the exchange format. </a:t>
            </a:r>
          </a:p>
          <a:p>
            <a:endParaRPr lang="en-US" dirty="0"/>
          </a:p>
          <a:p>
            <a:r>
              <a:rPr lang="en-US" dirty="0"/>
              <a:t>For example, a GET request to the URI listed previously might return this response body:</a:t>
            </a:r>
          </a:p>
        </p:txBody>
      </p:sp>
      <p:sp>
        <p:nvSpPr>
          <p:cNvPr id="5" name="TextBox 4">
            <a:extLst>
              <a:ext uri="{FF2B5EF4-FFF2-40B4-BE49-F238E27FC236}">
                <a16:creationId xmlns:a16="http://schemas.microsoft.com/office/drawing/2014/main" id="{81EF3927-2646-4C16-8107-26520857E924}"/>
              </a:ext>
            </a:extLst>
          </p:cNvPr>
          <p:cNvSpPr txBox="1"/>
          <p:nvPr/>
        </p:nvSpPr>
        <p:spPr>
          <a:xfrm>
            <a:off x="3372339" y="5523258"/>
            <a:ext cx="6760306" cy="363946"/>
          </a:xfrm>
          <a:prstGeom prst="rect">
            <a:avLst/>
          </a:prstGeom>
          <a:noFill/>
        </p:spPr>
        <p:txBody>
          <a:bodyPr wrap="square">
            <a:spAutoFit/>
          </a:bodyPr>
          <a:lstStyle/>
          <a:p>
            <a:r>
              <a:rPr lang="en-US" dirty="0"/>
              <a:t>{"orderId":</a:t>
            </a:r>
            <a:r>
              <a:rPr lang="en-US" dirty="0">
                <a:solidFill>
                  <a:srgbClr val="FF0000"/>
                </a:solidFill>
              </a:rPr>
              <a:t>1</a:t>
            </a:r>
            <a:r>
              <a:rPr lang="en-US" dirty="0"/>
              <a:t>,"orderValue":99.90,"productId":1,"quantity":1}</a:t>
            </a:r>
            <a:endParaRPr lang="en-US" dirty="0">
              <a:solidFill>
                <a:srgbClr val="FF0000"/>
              </a:solidFill>
            </a:endParaRPr>
          </a:p>
        </p:txBody>
      </p:sp>
    </p:spTree>
    <p:extLst>
      <p:ext uri="{BB962C8B-B14F-4D97-AF65-F5344CB8AC3E}">
        <p14:creationId xmlns:p14="http://schemas.microsoft.com/office/powerpoint/2010/main" val="8836001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E095E-DACA-42D8-B7AE-8EB97725CB8F}"/>
              </a:ext>
            </a:extLst>
          </p:cNvPr>
          <p:cNvSpPr>
            <a:spLocks noGrp="1"/>
          </p:cNvSpPr>
          <p:nvPr>
            <p:ph type="title"/>
          </p:nvPr>
        </p:nvSpPr>
        <p:spPr/>
        <p:txBody>
          <a:bodyPr/>
          <a:lstStyle/>
          <a:p>
            <a:r>
              <a:rPr lang="en-US" dirty="0"/>
              <a:t>Main Design Principles of RESTful APIs using HTTP</a:t>
            </a:r>
          </a:p>
        </p:txBody>
      </p:sp>
      <p:sp>
        <p:nvSpPr>
          <p:cNvPr id="3" name="Content Placeholder 2">
            <a:extLst>
              <a:ext uri="{FF2B5EF4-FFF2-40B4-BE49-F238E27FC236}">
                <a16:creationId xmlns:a16="http://schemas.microsoft.com/office/drawing/2014/main" id="{74E9B964-2D2D-44EC-B417-0D74A67CE56F}"/>
              </a:ext>
            </a:extLst>
          </p:cNvPr>
          <p:cNvSpPr>
            <a:spLocks noGrp="1"/>
          </p:cNvSpPr>
          <p:nvPr>
            <p:ph sz="quarter" idx="10"/>
          </p:nvPr>
        </p:nvSpPr>
        <p:spPr>
          <a:xfrm>
            <a:off x="584200" y="1435100"/>
            <a:ext cx="11018838" cy="3360920"/>
          </a:xfrm>
        </p:spPr>
        <p:txBody>
          <a:bodyPr/>
          <a:lstStyle/>
          <a:p>
            <a:r>
              <a:rPr lang="en-US" dirty="0"/>
              <a:t>Clients interact with a service by exchanging representations of resources. </a:t>
            </a:r>
          </a:p>
          <a:p>
            <a:endParaRPr lang="en-US" dirty="0"/>
          </a:p>
          <a:p>
            <a:r>
              <a:rPr lang="en-US" dirty="0"/>
              <a:t>Many web APIs use JSON as the exchange format. </a:t>
            </a:r>
          </a:p>
          <a:p>
            <a:endParaRPr lang="en-US" dirty="0"/>
          </a:p>
          <a:p>
            <a:r>
              <a:rPr lang="en-US" dirty="0"/>
              <a:t>For example, a GET request to the URI listed previously might return this response body:</a:t>
            </a:r>
          </a:p>
        </p:txBody>
      </p:sp>
      <p:sp>
        <p:nvSpPr>
          <p:cNvPr id="5" name="TextBox 4">
            <a:extLst>
              <a:ext uri="{FF2B5EF4-FFF2-40B4-BE49-F238E27FC236}">
                <a16:creationId xmlns:a16="http://schemas.microsoft.com/office/drawing/2014/main" id="{81EF3927-2646-4C16-8107-26520857E924}"/>
              </a:ext>
            </a:extLst>
          </p:cNvPr>
          <p:cNvSpPr txBox="1"/>
          <p:nvPr/>
        </p:nvSpPr>
        <p:spPr>
          <a:xfrm>
            <a:off x="3372339" y="5523258"/>
            <a:ext cx="6760306" cy="363946"/>
          </a:xfrm>
          <a:prstGeom prst="rect">
            <a:avLst/>
          </a:prstGeom>
          <a:noFill/>
        </p:spPr>
        <p:txBody>
          <a:bodyPr wrap="square">
            <a:spAutoFit/>
          </a:bodyPr>
          <a:lstStyle/>
          <a:p>
            <a:r>
              <a:rPr lang="en-US" dirty="0"/>
              <a:t>{"orderId":</a:t>
            </a:r>
            <a:r>
              <a:rPr lang="en-US" dirty="0">
                <a:solidFill>
                  <a:srgbClr val="FF0000"/>
                </a:solidFill>
              </a:rPr>
              <a:t>1</a:t>
            </a:r>
            <a:r>
              <a:rPr lang="en-US" dirty="0"/>
              <a:t>,"orderValue":99.90,"productId":1,"quantity":1}</a:t>
            </a:r>
            <a:endParaRPr lang="en-US" dirty="0">
              <a:solidFill>
                <a:srgbClr val="FF0000"/>
              </a:solidFill>
            </a:endParaRPr>
          </a:p>
        </p:txBody>
      </p:sp>
    </p:spTree>
    <p:extLst>
      <p:ext uri="{BB962C8B-B14F-4D97-AF65-F5344CB8AC3E}">
        <p14:creationId xmlns:p14="http://schemas.microsoft.com/office/powerpoint/2010/main" val="13485757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9B1CD-C436-BC45-8471-7FCDCB3C5440}"/>
              </a:ext>
            </a:extLst>
          </p:cNvPr>
          <p:cNvSpPr>
            <a:spLocks noGrp="1"/>
          </p:cNvSpPr>
          <p:nvPr>
            <p:ph type="title"/>
          </p:nvPr>
        </p:nvSpPr>
        <p:spPr>
          <a:xfrm>
            <a:off x="588263" y="2570201"/>
            <a:ext cx="4158362" cy="553998"/>
          </a:xfrm>
        </p:spPr>
        <p:txBody>
          <a:bodyPr/>
          <a:lstStyle/>
          <a:p>
            <a:r>
              <a:rPr lang="en-US" dirty="0"/>
              <a:t>Agenda</a:t>
            </a:r>
          </a:p>
        </p:txBody>
      </p:sp>
      <p:sp>
        <p:nvSpPr>
          <p:cNvPr id="3" name="Text Placeholder 2">
            <a:extLst>
              <a:ext uri="{FF2B5EF4-FFF2-40B4-BE49-F238E27FC236}">
                <a16:creationId xmlns:a16="http://schemas.microsoft.com/office/drawing/2014/main" id="{84B1BA8E-6643-E64C-BEF5-67B4F3CC6279}"/>
              </a:ext>
            </a:extLst>
          </p:cNvPr>
          <p:cNvSpPr>
            <a:spLocks noGrp="1"/>
          </p:cNvSpPr>
          <p:nvPr>
            <p:ph type="body" sz="quarter" idx="10"/>
          </p:nvPr>
        </p:nvSpPr>
        <p:spPr>
          <a:xfrm>
            <a:off x="584200" y="3535540"/>
            <a:ext cx="4162425" cy="1557349"/>
          </a:xfrm>
        </p:spPr>
        <p:txBody>
          <a:bodyPr/>
          <a:lstStyle/>
          <a:p>
            <a:pPr marL="342900" indent="-342900">
              <a:buFont typeface="Arial" panose="020B0604020202020204" pitchFamily="34" charset="0"/>
              <a:buChar char="•"/>
            </a:pPr>
            <a:r>
              <a:rPr lang="en-US" dirty="0"/>
              <a:t>Architecture</a:t>
            </a:r>
          </a:p>
          <a:p>
            <a:pPr marL="342900" indent="-342900">
              <a:buFont typeface="Arial" panose="020B0604020202020204" pitchFamily="34" charset="0"/>
              <a:buChar char="•"/>
            </a:pPr>
            <a:r>
              <a:rPr lang="en-US" dirty="0"/>
              <a:t>Web API</a:t>
            </a:r>
          </a:p>
          <a:p>
            <a:pPr marL="342900" indent="-342900">
              <a:buFont typeface="Arial" panose="020B0604020202020204" pitchFamily="34" charset="0"/>
              <a:buChar char="•"/>
            </a:pPr>
            <a:r>
              <a:rPr lang="en-US" dirty="0" err="1"/>
              <a:t>gRPC</a:t>
            </a:r>
            <a:r>
              <a:rPr lang="en-US" dirty="0"/>
              <a:t> Client/Server</a:t>
            </a:r>
          </a:p>
          <a:p>
            <a:pPr marL="342900" indent="-342900">
              <a:buFont typeface="Arial" panose="020B0604020202020204" pitchFamily="34" charset="0"/>
              <a:buChar char="•"/>
            </a:pPr>
            <a:r>
              <a:rPr lang="en-US" dirty="0"/>
              <a:t>Kafka Intergration</a:t>
            </a:r>
          </a:p>
        </p:txBody>
      </p:sp>
      <p:pic>
        <p:nvPicPr>
          <p:cNvPr id="6" name="Picture Placeholder 5" descr="Female teacher explaining something to two students at a computer screen.">
            <a:extLst>
              <a:ext uri="{FF2B5EF4-FFF2-40B4-BE49-F238E27FC236}">
                <a16:creationId xmlns:a16="http://schemas.microsoft.com/office/drawing/2014/main" id="{6EC3D00E-D0E0-C046-80BE-E4B70DD60870}"/>
              </a:ext>
            </a:extLst>
          </p:cNvPr>
          <p:cNvPicPr>
            <a:picLocks noGrp="1" noChangeAspect="1"/>
          </p:cNvPicPr>
          <p:nvPr>
            <p:ph type="pic" sz="quarter" idx="11"/>
          </p:nvPr>
        </p:nvPicPr>
        <p:blipFill rotWithShape="1">
          <a:blip r:embed="rId2"/>
          <a:srcRect l="17120" r="16422"/>
          <a:stretch/>
        </p:blipFill>
        <p:spPr>
          <a:xfrm>
            <a:off x="5334000" y="0"/>
            <a:ext cx="6858000" cy="6858000"/>
          </a:xfrm>
        </p:spPr>
      </p:pic>
    </p:spTree>
    <p:extLst>
      <p:ext uri="{BB962C8B-B14F-4D97-AF65-F5344CB8AC3E}">
        <p14:creationId xmlns:p14="http://schemas.microsoft.com/office/powerpoint/2010/main" val="24252542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E095E-DACA-42D8-B7AE-8EB97725CB8F}"/>
              </a:ext>
            </a:extLst>
          </p:cNvPr>
          <p:cNvSpPr>
            <a:spLocks noGrp="1"/>
          </p:cNvSpPr>
          <p:nvPr>
            <p:ph type="title"/>
          </p:nvPr>
        </p:nvSpPr>
        <p:spPr/>
        <p:txBody>
          <a:bodyPr/>
          <a:lstStyle/>
          <a:p>
            <a:r>
              <a:rPr lang="en-US" dirty="0"/>
              <a:t>Main Design Principles of RESTful APIs using HTTP</a:t>
            </a:r>
          </a:p>
        </p:txBody>
      </p:sp>
      <p:sp>
        <p:nvSpPr>
          <p:cNvPr id="3" name="Content Placeholder 2">
            <a:extLst>
              <a:ext uri="{FF2B5EF4-FFF2-40B4-BE49-F238E27FC236}">
                <a16:creationId xmlns:a16="http://schemas.microsoft.com/office/drawing/2014/main" id="{74E9B964-2D2D-44EC-B417-0D74A67CE56F}"/>
              </a:ext>
            </a:extLst>
          </p:cNvPr>
          <p:cNvSpPr>
            <a:spLocks noGrp="1"/>
          </p:cNvSpPr>
          <p:nvPr>
            <p:ph sz="quarter" idx="10"/>
          </p:nvPr>
        </p:nvSpPr>
        <p:spPr>
          <a:xfrm>
            <a:off x="584200" y="1435100"/>
            <a:ext cx="11018838" cy="4862870"/>
          </a:xfrm>
        </p:spPr>
        <p:txBody>
          <a:bodyPr/>
          <a:lstStyle/>
          <a:p>
            <a:r>
              <a:rPr lang="en-US" sz="2000" dirty="0"/>
              <a:t>REST APIs use a uniform interface, which helps to decouple the client and service implementations. </a:t>
            </a:r>
          </a:p>
          <a:p>
            <a:endParaRPr lang="en-US" sz="2000" dirty="0"/>
          </a:p>
          <a:p>
            <a:r>
              <a:rPr lang="en-US" sz="2000" dirty="0"/>
              <a:t>For REST APIs built on HTTP, the uniform interface includes using standard HTTP verbs to perform operations on resources. </a:t>
            </a:r>
          </a:p>
          <a:p>
            <a:endParaRPr lang="en-US" sz="2000" dirty="0"/>
          </a:p>
          <a:p>
            <a:r>
              <a:rPr lang="en-US" sz="2000" dirty="0"/>
              <a:t>The most common operations are GET, POST, PUT, PATCH, and DELETE.</a:t>
            </a:r>
          </a:p>
          <a:p>
            <a:endParaRPr lang="en-US" sz="2000" dirty="0"/>
          </a:p>
          <a:p>
            <a:r>
              <a:rPr lang="en-US" sz="2000" dirty="0"/>
              <a:t>REST APIs use a stateless request model. HTTP requests should be independent and may occur in any order, so keeping transient state information between requests is not feasible. </a:t>
            </a:r>
          </a:p>
          <a:p>
            <a:endParaRPr lang="en-US" sz="2000" dirty="0"/>
          </a:p>
          <a:p>
            <a:r>
              <a:rPr lang="en-US" sz="2000" dirty="0"/>
              <a:t>The only place where information is stored is in the resources themselves, and each request should be an atomic operation. </a:t>
            </a:r>
          </a:p>
          <a:p>
            <a:endParaRPr lang="en-US" sz="2000" dirty="0"/>
          </a:p>
        </p:txBody>
      </p:sp>
    </p:spTree>
    <p:extLst>
      <p:ext uri="{BB962C8B-B14F-4D97-AF65-F5344CB8AC3E}">
        <p14:creationId xmlns:p14="http://schemas.microsoft.com/office/powerpoint/2010/main" val="39783593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E095E-DACA-42D8-B7AE-8EB97725CB8F}"/>
              </a:ext>
            </a:extLst>
          </p:cNvPr>
          <p:cNvSpPr>
            <a:spLocks noGrp="1"/>
          </p:cNvSpPr>
          <p:nvPr>
            <p:ph type="title"/>
          </p:nvPr>
        </p:nvSpPr>
        <p:spPr/>
        <p:txBody>
          <a:bodyPr/>
          <a:lstStyle/>
          <a:p>
            <a:r>
              <a:rPr lang="en-US" dirty="0"/>
              <a:t>Main Design Principles of RESTful APIs using HTTP</a:t>
            </a:r>
          </a:p>
        </p:txBody>
      </p:sp>
      <p:sp>
        <p:nvSpPr>
          <p:cNvPr id="3" name="Content Placeholder 2">
            <a:extLst>
              <a:ext uri="{FF2B5EF4-FFF2-40B4-BE49-F238E27FC236}">
                <a16:creationId xmlns:a16="http://schemas.microsoft.com/office/drawing/2014/main" id="{74E9B964-2D2D-44EC-B417-0D74A67CE56F}"/>
              </a:ext>
            </a:extLst>
          </p:cNvPr>
          <p:cNvSpPr>
            <a:spLocks noGrp="1"/>
          </p:cNvSpPr>
          <p:nvPr>
            <p:ph sz="quarter" idx="10"/>
          </p:nvPr>
        </p:nvSpPr>
        <p:spPr>
          <a:xfrm>
            <a:off x="584200" y="1435100"/>
            <a:ext cx="11018838" cy="3877985"/>
          </a:xfrm>
        </p:spPr>
        <p:txBody>
          <a:bodyPr/>
          <a:lstStyle/>
          <a:p>
            <a:r>
              <a:rPr lang="en-US" sz="2000" dirty="0"/>
              <a:t>This constraint enables web services to be highly scalable, because there is no need to retain any affinity between clients and specific servers. </a:t>
            </a:r>
          </a:p>
          <a:p>
            <a:endParaRPr lang="en-US" sz="2000" dirty="0"/>
          </a:p>
          <a:p>
            <a:r>
              <a:rPr lang="en-US" sz="2000" dirty="0"/>
              <a:t>Any server can handle any request from any client. </a:t>
            </a:r>
          </a:p>
          <a:p>
            <a:endParaRPr lang="en-US" sz="2000" dirty="0"/>
          </a:p>
          <a:p>
            <a:r>
              <a:rPr lang="en-US" sz="2000" dirty="0"/>
              <a:t>That said, other factors can limit scalability. </a:t>
            </a:r>
          </a:p>
          <a:p>
            <a:endParaRPr lang="en-US" sz="2000" dirty="0"/>
          </a:p>
          <a:p>
            <a:r>
              <a:rPr lang="en-US" sz="2000" dirty="0"/>
              <a:t>For example, many web services write to a backend data store, which may be hard to scale out. </a:t>
            </a:r>
          </a:p>
          <a:p>
            <a:endParaRPr lang="en-US" sz="2000" dirty="0"/>
          </a:p>
          <a:p>
            <a:r>
              <a:rPr lang="en-US" sz="2000" dirty="0"/>
              <a:t>For more information about strategies to scale out a data store, see Horizontal, vertical, and functional data partitioning.</a:t>
            </a:r>
          </a:p>
        </p:txBody>
      </p:sp>
    </p:spTree>
    <p:extLst>
      <p:ext uri="{BB962C8B-B14F-4D97-AF65-F5344CB8AC3E}">
        <p14:creationId xmlns:p14="http://schemas.microsoft.com/office/powerpoint/2010/main" val="4975595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F6958-4C4F-4228-A2B9-D6FC7538D350}"/>
              </a:ext>
            </a:extLst>
          </p:cNvPr>
          <p:cNvSpPr>
            <a:spLocks noGrp="1"/>
          </p:cNvSpPr>
          <p:nvPr>
            <p:ph type="title"/>
          </p:nvPr>
        </p:nvSpPr>
        <p:spPr/>
        <p:txBody>
          <a:bodyPr/>
          <a:lstStyle/>
          <a:p>
            <a:r>
              <a:rPr lang="en-US" dirty="0"/>
              <a:t>Main Design Principles of RESTful APIs using HTTP</a:t>
            </a:r>
          </a:p>
        </p:txBody>
      </p:sp>
      <p:sp>
        <p:nvSpPr>
          <p:cNvPr id="3" name="Content Placeholder 2">
            <a:extLst>
              <a:ext uri="{FF2B5EF4-FFF2-40B4-BE49-F238E27FC236}">
                <a16:creationId xmlns:a16="http://schemas.microsoft.com/office/drawing/2014/main" id="{5B34EDB5-5185-4D0A-985A-D0836274A6D4}"/>
              </a:ext>
            </a:extLst>
          </p:cNvPr>
          <p:cNvSpPr>
            <a:spLocks noGrp="1"/>
          </p:cNvSpPr>
          <p:nvPr>
            <p:ph sz="quarter" idx="10"/>
          </p:nvPr>
        </p:nvSpPr>
        <p:spPr>
          <a:xfrm>
            <a:off x="584200" y="1435100"/>
            <a:ext cx="11018838" cy="1785104"/>
          </a:xfrm>
        </p:spPr>
        <p:txBody>
          <a:bodyPr/>
          <a:lstStyle/>
          <a:p>
            <a:r>
              <a:rPr lang="en-US" sz="2000" dirty="0"/>
              <a:t>REST APIs are driven by hypermedia links that are contained in the representation. </a:t>
            </a:r>
          </a:p>
          <a:p>
            <a:endParaRPr lang="en-US" sz="2000" dirty="0"/>
          </a:p>
          <a:p>
            <a:r>
              <a:rPr lang="en-US" sz="2000" dirty="0"/>
              <a:t>For example, the following shows a JSON representation of an order. </a:t>
            </a:r>
          </a:p>
          <a:p>
            <a:endParaRPr lang="en-US" sz="2000" dirty="0"/>
          </a:p>
          <a:p>
            <a:r>
              <a:rPr lang="en-US" sz="2000" dirty="0"/>
              <a:t>It contains links to get or update the customer associated with the order.</a:t>
            </a:r>
          </a:p>
        </p:txBody>
      </p:sp>
      <p:sp>
        <p:nvSpPr>
          <p:cNvPr id="5" name="TextBox 4">
            <a:extLst>
              <a:ext uri="{FF2B5EF4-FFF2-40B4-BE49-F238E27FC236}">
                <a16:creationId xmlns:a16="http://schemas.microsoft.com/office/drawing/2014/main" id="{F465532C-DB3D-404D-BB7C-E3AC3D6ACD3F}"/>
              </a:ext>
            </a:extLst>
          </p:cNvPr>
          <p:cNvSpPr txBox="1"/>
          <p:nvPr/>
        </p:nvSpPr>
        <p:spPr>
          <a:xfrm>
            <a:off x="1711570" y="3429000"/>
            <a:ext cx="9800492" cy="2808461"/>
          </a:xfrm>
          <a:prstGeom prst="rect">
            <a:avLst/>
          </a:prstGeom>
          <a:noFill/>
        </p:spPr>
        <p:txBody>
          <a:bodyPr wrap="square">
            <a:spAutoFit/>
          </a:bodyPr>
          <a:lstStyle/>
          <a:p>
            <a:r>
              <a:rPr lang="en-US" dirty="0"/>
              <a:t>{</a:t>
            </a:r>
          </a:p>
          <a:p>
            <a:r>
              <a:rPr lang="en-US" dirty="0"/>
              <a:t>    </a:t>
            </a:r>
            <a:r>
              <a:rPr lang="en-US" dirty="0">
                <a:solidFill>
                  <a:schemeClr val="accent1"/>
                </a:solidFill>
              </a:rPr>
              <a:t>"orderID"</a:t>
            </a:r>
            <a:r>
              <a:rPr lang="en-US" dirty="0"/>
              <a:t>:3,</a:t>
            </a:r>
          </a:p>
          <a:p>
            <a:r>
              <a:rPr lang="en-US" dirty="0"/>
              <a:t>    </a:t>
            </a:r>
            <a:r>
              <a:rPr lang="en-US" dirty="0">
                <a:solidFill>
                  <a:schemeClr val="accent1"/>
                </a:solidFill>
              </a:rPr>
              <a:t>"productID"</a:t>
            </a:r>
            <a:r>
              <a:rPr lang="en-US" dirty="0"/>
              <a:t>:2,</a:t>
            </a:r>
          </a:p>
          <a:p>
            <a:r>
              <a:rPr lang="en-US" dirty="0"/>
              <a:t>    </a:t>
            </a:r>
            <a:r>
              <a:rPr lang="en-US" dirty="0">
                <a:solidFill>
                  <a:schemeClr val="accent1"/>
                </a:solidFill>
              </a:rPr>
              <a:t>"quantity"</a:t>
            </a:r>
            <a:r>
              <a:rPr lang="en-US" dirty="0"/>
              <a:t>:4,</a:t>
            </a:r>
          </a:p>
          <a:p>
            <a:r>
              <a:rPr lang="en-US" dirty="0"/>
              <a:t>    </a:t>
            </a:r>
            <a:r>
              <a:rPr lang="en-US" dirty="0">
                <a:solidFill>
                  <a:schemeClr val="accent1"/>
                </a:solidFill>
              </a:rPr>
              <a:t>"orderValue"</a:t>
            </a:r>
            <a:r>
              <a:rPr lang="en-US" dirty="0"/>
              <a:t>:16.60,</a:t>
            </a:r>
          </a:p>
          <a:p>
            <a:r>
              <a:rPr lang="en-US" dirty="0"/>
              <a:t>    </a:t>
            </a:r>
            <a:r>
              <a:rPr lang="en-US" dirty="0">
                <a:solidFill>
                  <a:schemeClr val="accent1"/>
                </a:solidFill>
              </a:rPr>
              <a:t>"links"</a:t>
            </a:r>
            <a:r>
              <a:rPr lang="en-US" dirty="0"/>
              <a:t>: [</a:t>
            </a:r>
          </a:p>
          <a:p>
            <a:r>
              <a:rPr lang="en-US" dirty="0"/>
              <a:t>        {</a:t>
            </a:r>
            <a:r>
              <a:rPr lang="en-US" dirty="0">
                <a:solidFill>
                  <a:schemeClr val="accent1"/>
                </a:solidFill>
              </a:rPr>
              <a:t>"</a:t>
            </a:r>
            <a:r>
              <a:rPr lang="en-US" dirty="0" err="1">
                <a:solidFill>
                  <a:schemeClr val="accent1"/>
                </a:solidFill>
              </a:rPr>
              <a:t>rel</a:t>
            </a:r>
            <a:r>
              <a:rPr lang="en-US" dirty="0">
                <a:solidFill>
                  <a:schemeClr val="accent1"/>
                </a:solidFill>
              </a:rPr>
              <a:t>"</a:t>
            </a:r>
            <a:r>
              <a:rPr lang="en-US" dirty="0"/>
              <a:t>:</a:t>
            </a:r>
            <a:r>
              <a:rPr lang="en-US" dirty="0">
                <a:solidFill>
                  <a:srgbClr val="D83B01"/>
                </a:solidFill>
              </a:rPr>
              <a:t>"product"</a:t>
            </a:r>
            <a:r>
              <a:rPr lang="en-US" dirty="0"/>
              <a:t>,</a:t>
            </a:r>
            <a:r>
              <a:rPr lang="en-US" dirty="0">
                <a:solidFill>
                  <a:schemeClr val="accent1"/>
                </a:solidFill>
              </a:rPr>
              <a:t>"</a:t>
            </a:r>
            <a:r>
              <a:rPr lang="en-US" dirty="0" err="1">
                <a:solidFill>
                  <a:schemeClr val="accent1"/>
                </a:solidFill>
              </a:rPr>
              <a:t>href</a:t>
            </a:r>
            <a:r>
              <a:rPr lang="en-US" dirty="0">
                <a:solidFill>
                  <a:schemeClr val="accent1"/>
                </a:solidFill>
              </a:rPr>
              <a:t>"</a:t>
            </a:r>
            <a:r>
              <a:rPr lang="en-US" dirty="0"/>
              <a:t>:</a:t>
            </a:r>
            <a:r>
              <a:rPr lang="en-US" dirty="0">
                <a:solidFill>
                  <a:srgbClr val="D83B01"/>
                </a:solidFill>
              </a:rPr>
              <a:t>"https://adventure-works.com/customers/3"</a:t>
            </a:r>
            <a:r>
              <a:rPr lang="en-US" dirty="0"/>
              <a:t>, </a:t>
            </a:r>
            <a:r>
              <a:rPr lang="en-US" dirty="0">
                <a:solidFill>
                  <a:schemeClr val="accent1"/>
                </a:solidFill>
              </a:rPr>
              <a:t>"action"</a:t>
            </a:r>
            <a:r>
              <a:rPr lang="en-US" dirty="0"/>
              <a:t>:</a:t>
            </a:r>
            <a:r>
              <a:rPr lang="en-US" dirty="0">
                <a:solidFill>
                  <a:srgbClr val="D83B01"/>
                </a:solidFill>
              </a:rPr>
              <a:t>"GET"</a:t>
            </a:r>
            <a:r>
              <a:rPr lang="en-US" dirty="0"/>
              <a:t> },</a:t>
            </a:r>
          </a:p>
          <a:p>
            <a:r>
              <a:rPr lang="en-US" dirty="0"/>
              <a:t>        {</a:t>
            </a:r>
            <a:r>
              <a:rPr lang="en-US" dirty="0">
                <a:solidFill>
                  <a:schemeClr val="accent1"/>
                </a:solidFill>
              </a:rPr>
              <a:t>"</a:t>
            </a:r>
            <a:r>
              <a:rPr lang="en-US" dirty="0" err="1">
                <a:solidFill>
                  <a:schemeClr val="accent1"/>
                </a:solidFill>
              </a:rPr>
              <a:t>rel</a:t>
            </a:r>
            <a:r>
              <a:rPr lang="en-US" dirty="0">
                <a:solidFill>
                  <a:schemeClr val="accent1"/>
                </a:solidFill>
              </a:rPr>
              <a:t>"</a:t>
            </a:r>
            <a:r>
              <a:rPr lang="en-US" dirty="0"/>
              <a:t>:</a:t>
            </a:r>
            <a:r>
              <a:rPr lang="en-US" dirty="0">
                <a:solidFill>
                  <a:srgbClr val="D83B01"/>
                </a:solidFill>
              </a:rPr>
              <a:t>"product"</a:t>
            </a:r>
            <a:r>
              <a:rPr lang="en-US" dirty="0"/>
              <a:t>,</a:t>
            </a:r>
            <a:r>
              <a:rPr lang="en-US" dirty="0">
                <a:solidFill>
                  <a:schemeClr val="accent1"/>
                </a:solidFill>
              </a:rPr>
              <a:t>"</a:t>
            </a:r>
            <a:r>
              <a:rPr lang="en-US" dirty="0" err="1">
                <a:solidFill>
                  <a:schemeClr val="accent1"/>
                </a:solidFill>
              </a:rPr>
              <a:t>href</a:t>
            </a:r>
            <a:r>
              <a:rPr lang="en-US" dirty="0">
                <a:solidFill>
                  <a:schemeClr val="accent1"/>
                </a:solidFill>
              </a:rPr>
              <a:t>"</a:t>
            </a:r>
            <a:r>
              <a:rPr lang="en-US" dirty="0"/>
              <a:t>:</a:t>
            </a:r>
            <a:r>
              <a:rPr lang="en-US" dirty="0">
                <a:solidFill>
                  <a:srgbClr val="D83B01"/>
                </a:solidFill>
              </a:rPr>
              <a:t>"https://adventure-works.com/customers/3"</a:t>
            </a:r>
            <a:r>
              <a:rPr lang="en-US" dirty="0"/>
              <a:t>, </a:t>
            </a:r>
            <a:r>
              <a:rPr lang="en-US" dirty="0">
                <a:solidFill>
                  <a:schemeClr val="accent1"/>
                </a:solidFill>
              </a:rPr>
              <a:t>"action"</a:t>
            </a:r>
            <a:r>
              <a:rPr lang="en-US" dirty="0"/>
              <a:t>:</a:t>
            </a:r>
            <a:r>
              <a:rPr lang="en-US" dirty="0">
                <a:solidFill>
                  <a:srgbClr val="D83B01"/>
                </a:solidFill>
              </a:rPr>
              <a:t>"PUT"</a:t>
            </a:r>
            <a:r>
              <a:rPr lang="en-US" dirty="0"/>
              <a:t> }</a:t>
            </a:r>
          </a:p>
          <a:p>
            <a:r>
              <a:rPr lang="en-US" dirty="0"/>
              <a:t>    ]</a:t>
            </a:r>
          </a:p>
          <a:p>
            <a:r>
              <a:rPr lang="en-US" dirty="0"/>
              <a:t>}</a:t>
            </a:r>
          </a:p>
        </p:txBody>
      </p:sp>
    </p:spTree>
    <p:extLst>
      <p:ext uri="{BB962C8B-B14F-4D97-AF65-F5344CB8AC3E}">
        <p14:creationId xmlns:p14="http://schemas.microsoft.com/office/powerpoint/2010/main" val="9437778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6BA6-9AB6-4F07-8674-9B19F11CADC8}"/>
              </a:ext>
            </a:extLst>
          </p:cNvPr>
          <p:cNvSpPr>
            <a:spLocks noGrp="1"/>
          </p:cNvSpPr>
          <p:nvPr>
            <p:ph type="title"/>
          </p:nvPr>
        </p:nvSpPr>
        <p:spPr/>
        <p:txBody>
          <a:bodyPr/>
          <a:lstStyle/>
          <a:p>
            <a:r>
              <a:rPr lang="en-US" dirty="0"/>
              <a:t>Main Design Principles of RESTful APIs using HTTP</a:t>
            </a:r>
          </a:p>
        </p:txBody>
      </p:sp>
      <p:sp>
        <p:nvSpPr>
          <p:cNvPr id="3" name="Content Placeholder 2">
            <a:extLst>
              <a:ext uri="{FF2B5EF4-FFF2-40B4-BE49-F238E27FC236}">
                <a16:creationId xmlns:a16="http://schemas.microsoft.com/office/drawing/2014/main" id="{6043B7BC-3E46-4D34-9E96-E03A8B99315A}"/>
              </a:ext>
            </a:extLst>
          </p:cNvPr>
          <p:cNvSpPr>
            <a:spLocks noGrp="1"/>
          </p:cNvSpPr>
          <p:nvPr>
            <p:ph sz="quarter" idx="10"/>
          </p:nvPr>
        </p:nvSpPr>
        <p:spPr>
          <a:xfrm>
            <a:off x="584200" y="1435100"/>
            <a:ext cx="11018838" cy="3914918"/>
          </a:xfrm>
        </p:spPr>
        <p:txBody>
          <a:bodyPr/>
          <a:lstStyle/>
          <a:p>
            <a:pPr marL="0" indent="0">
              <a:buNone/>
            </a:pPr>
            <a:r>
              <a:rPr lang="en-US" sz="2400" dirty="0"/>
              <a:t>In 2008, Leonard Richardson proposed the following maturity model for web APIs:</a:t>
            </a:r>
          </a:p>
          <a:p>
            <a:endParaRPr lang="en-US" dirty="0"/>
          </a:p>
          <a:p>
            <a:pPr lvl="1"/>
            <a:r>
              <a:rPr lang="en-US" dirty="0"/>
              <a:t>Level 0: Define one URI, and all operations are POST requests to this URI.</a:t>
            </a:r>
          </a:p>
          <a:p>
            <a:pPr lvl="1"/>
            <a:r>
              <a:rPr lang="en-US" dirty="0"/>
              <a:t>Level 1: Create separate URIs for individual resources.</a:t>
            </a:r>
          </a:p>
          <a:p>
            <a:pPr lvl="1"/>
            <a:r>
              <a:rPr lang="en-US" dirty="0"/>
              <a:t>Level 2: Use HTTP methods to define operations on resources.</a:t>
            </a:r>
          </a:p>
          <a:p>
            <a:pPr lvl="1"/>
            <a:r>
              <a:rPr lang="en-US" dirty="0"/>
              <a:t>Level 3: Use hypermedia (HATEOAS, described below).</a:t>
            </a:r>
          </a:p>
          <a:p>
            <a:pPr lvl="1"/>
            <a:endParaRPr lang="en-US" dirty="0"/>
          </a:p>
          <a:p>
            <a:pPr marL="0" indent="0">
              <a:buNone/>
            </a:pPr>
            <a:r>
              <a:rPr lang="en-US" sz="2400" b="1" dirty="0"/>
              <a:t>Level 3 corresponds to a truly RESTful API </a:t>
            </a:r>
            <a:r>
              <a:rPr lang="en-US" sz="2400" dirty="0"/>
              <a:t>according to Fielding's definition. In practice, many published web APIs fall somewhere around level 2.</a:t>
            </a:r>
          </a:p>
        </p:txBody>
      </p:sp>
    </p:spTree>
    <p:extLst>
      <p:ext uri="{BB962C8B-B14F-4D97-AF65-F5344CB8AC3E}">
        <p14:creationId xmlns:p14="http://schemas.microsoft.com/office/powerpoint/2010/main" val="6909775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13EFD-3578-4C6E-8094-A505E108BF7B}"/>
              </a:ext>
            </a:extLst>
          </p:cNvPr>
          <p:cNvSpPr>
            <a:spLocks noGrp="1"/>
          </p:cNvSpPr>
          <p:nvPr>
            <p:ph type="title"/>
          </p:nvPr>
        </p:nvSpPr>
        <p:spPr/>
        <p:txBody>
          <a:bodyPr/>
          <a:lstStyle/>
          <a:p>
            <a:r>
              <a:rPr lang="en-US" dirty="0"/>
              <a:t>Organize the API Design Around Resources</a:t>
            </a:r>
          </a:p>
        </p:txBody>
      </p:sp>
      <p:sp>
        <p:nvSpPr>
          <p:cNvPr id="3" name="Content Placeholder 2">
            <a:extLst>
              <a:ext uri="{FF2B5EF4-FFF2-40B4-BE49-F238E27FC236}">
                <a16:creationId xmlns:a16="http://schemas.microsoft.com/office/drawing/2014/main" id="{7D38FB65-7B06-49D8-958D-9DDC1BDA7E2A}"/>
              </a:ext>
            </a:extLst>
          </p:cNvPr>
          <p:cNvSpPr>
            <a:spLocks noGrp="1"/>
          </p:cNvSpPr>
          <p:nvPr>
            <p:ph sz="quarter" idx="10"/>
          </p:nvPr>
        </p:nvSpPr>
        <p:spPr>
          <a:xfrm>
            <a:off x="584200" y="1435100"/>
            <a:ext cx="11018520" cy="3877985"/>
          </a:xfrm>
        </p:spPr>
        <p:txBody>
          <a:bodyPr/>
          <a:lstStyle/>
          <a:p>
            <a:r>
              <a:rPr lang="en-US" sz="2000" dirty="0"/>
              <a:t>Focus on the business entities that the web API exposes.</a:t>
            </a:r>
          </a:p>
          <a:p>
            <a:pPr marL="0" indent="0">
              <a:buNone/>
            </a:pPr>
            <a:r>
              <a:rPr lang="en-US" sz="2000" dirty="0"/>
              <a:t> </a:t>
            </a:r>
          </a:p>
          <a:p>
            <a:r>
              <a:rPr lang="en-US" sz="2000" dirty="0"/>
              <a:t>For example, in an e-commerce system, the primary entities might be customers and orders. </a:t>
            </a:r>
          </a:p>
          <a:p>
            <a:endParaRPr lang="en-US" sz="2000" dirty="0"/>
          </a:p>
          <a:p>
            <a:r>
              <a:rPr lang="en-US" sz="2000" dirty="0"/>
              <a:t>Creating an order can be achieved by sending an HTTP POST request that contains the order information. </a:t>
            </a:r>
          </a:p>
          <a:p>
            <a:endParaRPr lang="en-US" sz="2000" dirty="0"/>
          </a:p>
          <a:p>
            <a:r>
              <a:rPr lang="en-US" sz="2000" dirty="0"/>
              <a:t>The HTTP response indicates whether the order was placed successfully or not. </a:t>
            </a:r>
          </a:p>
          <a:p>
            <a:endParaRPr lang="en-US" sz="2000" dirty="0"/>
          </a:p>
          <a:p>
            <a:r>
              <a:rPr lang="en-US" sz="2000" dirty="0"/>
              <a:t>When possible, resource URIs should be based on nouns (the resource) and not verbs (the operations on the resource).</a:t>
            </a:r>
          </a:p>
        </p:txBody>
      </p:sp>
      <p:sp>
        <p:nvSpPr>
          <p:cNvPr id="5" name="TextBox 4">
            <a:extLst>
              <a:ext uri="{FF2B5EF4-FFF2-40B4-BE49-F238E27FC236}">
                <a16:creationId xmlns:a16="http://schemas.microsoft.com/office/drawing/2014/main" id="{B5E1BBF5-D168-4A5D-902D-3E7B8CC2F7D6}"/>
              </a:ext>
            </a:extLst>
          </p:cNvPr>
          <p:cNvSpPr txBox="1"/>
          <p:nvPr/>
        </p:nvSpPr>
        <p:spPr>
          <a:xfrm>
            <a:off x="3833446" y="5665862"/>
            <a:ext cx="6760306" cy="907171"/>
          </a:xfrm>
          <a:prstGeom prst="rect">
            <a:avLst/>
          </a:prstGeom>
          <a:noFill/>
        </p:spPr>
        <p:txBody>
          <a:bodyPr wrap="square">
            <a:spAutoFit/>
          </a:bodyPr>
          <a:lstStyle/>
          <a:p>
            <a:r>
              <a:rPr lang="fi-FI" dirty="0"/>
              <a:t>https://adventure-works.com/orders </a:t>
            </a:r>
            <a:r>
              <a:rPr lang="fi-FI" dirty="0">
                <a:solidFill>
                  <a:srgbClr val="107C10"/>
                </a:solidFill>
              </a:rPr>
              <a:t>// Good</a:t>
            </a:r>
          </a:p>
          <a:p>
            <a:endParaRPr lang="fi-FI" dirty="0"/>
          </a:p>
          <a:p>
            <a:r>
              <a:rPr lang="fi-FI" dirty="0"/>
              <a:t>https://adventure-works.com/create-order </a:t>
            </a:r>
            <a:r>
              <a:rPr lang="fi-FI" dirty="0">
                <a:solidFill>
                  <a:srgbClr val="D83B01"/>
                </a:solidFill>
              </a:rPr>
              <a:t>// Avoid</a:t>
            </a:r>
            <a:endParaRPr lang="en-US" dirty="0">
              <a:solidFill>
                <a:srgbClr val="D83B01"/>
              </a:solidFill>
            </a:endParaRPr>
          </a:p>
        </p:txBody>
      </p:sp>
    </p:spTree>
    <p:extLst>
      <p:ext uri="{BB962C8B-B14F-4D97-AF65-F5344CB8AC3E}">
        <p14:creationId xmlns:p14="http://schemas.microsoft.com/office/powerpoint/2010/main" val="27714777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13EFD-3578-4C6E-8094-A505E108BF7B}"/>
              </a:ext>
            </a:extLst>
          </p:cNvPr>
          <p:cNvSpPr>
            <a:spLocks noGrp="1"/>
          </p:cNvSpPr>
          <p:nvPr>
            <p:ph type="title"/>
          </p:nvPr>
        </p:nvSpPr>
        <p:spPr/>
        <p:txBody>
          <a:bodyPr/>
          <a:lstStyle/>
          <a:p>
            <a:r>
              <a:rPr lang="en-US" dirty="0"/>
              <a:t>Organize the API Design Around Resources</a:t>
            </a:r>
          </a:p>
        </p:txBody>
      </p:sp>
      <p:sp>
        <p:nvSpPr>
          <p:cNvPr id="3" name="Content Placeholder 2">
            <a:extLst>
              <a:ext uri="{FF2B5EF4-FFF2-40B4-BE49-F238E27FC236}">
                <a16:creationId xmlns:a16="http://schemas.microsoft.com/office/drawing/2014/main" id="{7D38FB65-7B06-49D8-958D-9DDC1BDA7E2A}"/>
              </a:ext>
            </a:extLst>
          </p:cNvPr>
          <p:cNvSpPr>
            <a:spLocks noGrp="1"/>
          </p:cNvSpPr>
          <p:nvPr>
            <p:ph sz="quarter" idx="10"/>
          </p:nvPr>
        </p:nvSpPr>
        <p:spPr>
          <a:xfrm>
            <a:off x="584199" y="1435100"/>
            <a:ext cx="11365523" cy="5373779"/>
          </a:xfrm>
        </p:spPr>
        <p:txBody>
          <a:bodyPr/>
          <a:lstStyle/>
          <a:p>
            <a:r>
              <a:rPr lang="en-US" sz="1800" dirty="0"/>
              <a:t>A resource doesn't have to be based on a single physical data item. </a:t>
            </a:r>
          </a:p>
          <a:p>
            <a:endParaRPr lang="en-US" sz="1800" dirty="0"/>
          </a:p>
          <a:p>
            <a:r>
              <a:rPr lang="en-US" sz="1800" dirty="0"/>
              <a:t>For example, an order resource might be implemented internally as several tables in a relational database, but presented to the client as a single entity. </a:t>
            </a:r>
          </a:p>
          <a:p>
            <a:endParaRPr lang="en-US" sz="1800" dirty="0"/>
          </a:p>
          <a:p>
            <a:r>
              <a:rPr lang="en-US" sz="1800" dirty="0"/>
              <a:t>Avoid creating APIs that simply mirror the internal structure of a database. </a:t>
            </a:r>
          </a:p>
          <a:p>
            <a:endParaRPr lang="en-US" sz="1800" dirty="0"/>
          </a:p>
          <a:p>
            <a:r>
              <a:rPr lang="en-US" sz="1800" dirty="0"/>
              <a:t>The purpose of REST is to model entities and the operations that an application can perform on those entities. </a:t>
            </a:r>
          </a:p>
          <a:p>
            <a:endParaRPr lang="en-US" sz="1800" dirty="0"/>
          </a:p>
          <a:p>
            <a:r>
              <a:rPr lang="en-US" sz="1800" dirty="0"/>
              <a:t>A client should not be exposed to the internal implementation.</a:t>
            </a:r>
          </a:p>
          <a:p>
            <a:endParaRPr lang="en-US" sz="1800" dirty="0"/>
          </a:p>
          <a:p>
            <a:r>
              <a:rPr lang="en-US" sz="1800" dirty="0"/>
              <a:t>Entities are often grouped together into collections (orders, customers). </a:t>
            </a:r>
          </a:p>
          <a:p>
            <a:endParaRPr lang="en-US" sz="1800" dirty="0"/>
          </a:p>
          <a:p>
            <a:r>
              <a:rPr lang="en-US" sz="1800" dirty="0"/>
              <a:t>A collection is a separate resource from the item within the collection, and should have its own URI. For example, the following URI might represent the collection of orders:</a:t>
            </a:r>
          </a:p>
        </p:txBody>
      </p:sp>
      <p:sp>
        <p:nvSpPr>
          <p:cNvPr id="6" name="TextBox 5">
            <a:extLst>
              <a:ext uri="{FF2B5EF4-FFF2-40B4-BE49-F238E27FC236}">
                <a16:creationId xmlns:a16="http://schemas.microsoft.com/office/drawing/2014/main" id="{E782FA32-0406-4FB3-9381-9A41DF3245E5}"/>
              </a:ext>
            </a:extLst>
          </p:cNvPr>
          <p:cNvSpPr txBox="1"/>
          <p:nvPr/>
        </p:nvSpPr>
        <p:spPr>
          <a:xfrm>
            <a:off x="7662985" y="5898397"/>
            <a:ext cx="6760306" cy="363946"/>
          </a:xfrm>
          <a:prstGeom prst="rect">
            <a:avLst/>
          </a:prstGeom>
          <a:noFill/>
        </p:spPr>
        <p:txBody>
          <a:bodyPr wrap="square">
            <a:spAutoFit/>
          </a:bodyPr>
          <a:lstStyle/>
          <a:p>
            <a:r>
              <a:rPr lang="en-US" dirty="0">
                <a:solidFill>
                  <a:srgbClr val="D83B01"/>
                </a:solidFill>
              </a:rPr>
              <a:t>https://adventure-works.com/orders</a:t>
            </a:r>
          </a:p>
        </p:txBody>
      </p:sp>
    </p:spTree>
    <p:extLst>
      <p:ext uri="{BB962C8B-B14F-4D97-AF65-F5344CB8AC3E}">
        <p14:creationId xmlns:p14="http://schemas.microsoft.com/office/powerpoint/2010/main" val="37690569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13EFD-3578-4C6E-8094-A505E108BF7B}"/>
              </a:ext>
            </a:extLst>
          </p:cNvPr>
          <p:cNvSpPr>
            <a:spLocks noGrp="1"/>
          </p:cNvSpPr>
          <p:nvPr>
            <p:ph type="title"/>
          </p:nvPr>
        </p:nvSpPr>
        <p:spPr/>
        <p:txBody>
          <a:bodyPr/>
          <a:lstStyle/>
          <a:p>
            <a:r>
              <a:rPr lang="en-US" dirty="0"/>
              <a:t>Organize the API Design Around Resources</a:t>
            </a:r>
          </a:p>
        </p:txBody>
      </p:sp>
      <p:sp>
        <p:nvSpPr>
          <p:cNvPr id="3" name="Content Placeholder 2">
            <a:extLst>
              <a:ext uri="{FF2B5EF4-FFF2-40B4-BE49-F238E27FC236}">
                <a16:creationId xmlns:a16="http://schemas.microsoft.com/office/drawing/2014/main" id="{7D38FB65-7B06-49D8-958D-9DDC1BDA7E2A}"/>
              </a:ext>
            </a:extLst>
          </p:cNvPr>
          <p:cNvSpPr>
            <a:spLocks noGrp="1"/>
          </p:cNvSpPr>
          <p:nvPr>
            <p:ph sz="quarter" idx="10"/>
          </p:nvPr>
        </p:nvSpPr>
        <p:spPr>
          <a:xfrm>
            <a:off x="584199" y="1435100"/>
            <a:ext cx="11365523" cy="5096780"/>
          </a:xfrm>
        </p:spPr>
        <p:txBody>
          <a:bodyPr/>
          <a:lstStyle/>
          <a:p>
            <a:r>
              <a:rPr lang="en-US" sz="1800" dirty="0"/>
              <a:t>Sending an HTTP GET request to the collection URI retrieves a list of items in the collection. </a:t>
            </a:r>
          </a:p>
          <a:p>
            <a:endParaRPr lang="en-US" sz="1800" dirty="0"/>
          </a:p>
          <a:p>
            <a:r>
              <a:rPr lang="en-US" sz="1800" dirty="0"/>
              <a:t>Each item in the collection also has its own unique URI. </a:t>
            </a:r>
          </a:p>
          <a:p>
            <a:endParaRPr lang="en-US" sz="1800" dirty="0"/>
          </a:p>
          <a:p>
            <a:r>
              <a:rPr lang="en-US" sz="1800" dirty="0"/>
              <a:t>An HTTP GET request to the item's URI returns the details of that item.</a:t>
            </a:r>
          </a:p>
          <a:p>
            <a:endParaRPr lang="en-US" sz="1800" dirty="0"/>
          </a:p>
          <a:p>
            <a:r>
              <a:rPr lang="en-US" sz="1800" dirty="0"/>
              <a:t>Adopt a consistent naming convention in URIs. In general, it helps to use plural nouns for URIs that reference collections. </a:t>
            </a:r>
          </a:p>
          <a:p>
            <a:endParaRPr lang="en-US" sz="1800" dirty="0"/>
          </a:p>
          <a:p>
            <a:r>
              <a:rPr lang="en-US" sz="1800" dirty="0"/>
              <a:t>It's a good practice to organize URIs for collections and items into a hierarchy. </a:t>
            </a:r>
          </a:p>
          <a:p>
            <a:endParaRPr lang="en-US" sz="1800" dirty="0"/>
          </a:p>
          <a:p>
            <a:r>
              <a:rPr lang="en-US" sz="1800" dirty="0"/>
              <a:t>For example, </a:t>
            </a:r>
            <a:r>
              <a:rPr lang="en-US" sz="1800" b="1" dirty="0"/>
              <a:t>/customers </a:t>
            </a:r>
            <a:r>
              <a:rPr lang="en-US" sz="1800" dirty="0"/>
              <a:t>is the path to the customers collection, and </a:t>
            </a:r>
            <a:r>
              <a:rPr lang="en-US" sz="1800" b="1" dirty="0"/>
              <a:t>/customers/</a:t>
            </a:r>
            <a:r>
              <a:rPr lang="en-US" sz="1800" b="1" dirty="0">
                <a:solidFill>
                  <a:srgbClr val="D83B01"/>
                </a:solidFill>
              </a:rPr>
              <a:t>5</a:t>
            </a:r>
            <a:r>
              <a:rPr lang="en-US" sz="1800" b="1" dirty="0"/>
              <a:t> </a:t>
            </a:r>
            <a:r>
              <a:rPr lang="en-US" sz="1800" dirty="0"/>
              <a:t>is the path to the customer with ID equal to </a:t>
            </a:r>
            <a:r>
              <a:rPr lang="en-US" sz="1800" dirty="0">
                <a:solidFill>
                  <a:srgbClr val="D83B01"/>
                </a:solidFill>
              </a:rPr>
              <a:t>5</a:t>
            </a:r>
            <a:r>
              <a:rPr lang="en-US" sz="1800" dirty="0"/>
              <a:t>. </a:t>
            </a:r>
          </a:p>
          <a:p>
            <a:endParaRPr lang="en-US" sz="1800" dirty="0"/>
          </a:p>
          <a:p>
            <a:r>
              <a:rPr lang="en-US" sz="1800" dirty="0"/>
              <a:t>This approach helps to keep the web API intuitive. Also, many web API frameworks can route requests based on parameterized URI paths, so you could define a route for the path </a:t>
            </a:r>
            <a:r>
              <a:rPr lang="en-US" sz="1800" b="1" dirty="0"/>
              <a:t>/customers/{</a:t>
            </a:r>
            <a:r>
              <a:rPr lang="en-US" sz="1800" b="1" dirty="0">
                <a:solidFill>
                  <a:srgbClr val="D83B01"/>
                </a:solidFill>
              </a:rPr>
              <a:t>id</a:t>
            </a:r>
            <a:r>
              <a:rPr lang="en-US" sz="1800" b="1" dirty="0"/>
              <a:t>}.</a:t>
            </a:r>
          </a:p>
        </p:txBody>
      </p:sp>
    </p:spTree>
    <p:extLst>
      <p:ext uri="{BB962C8B-B14F-4D97-AF65-F5344CB8AC3E}">
        <p14:creationId xmlns:p14="http://schemas.microsoft.com/office/powerpoint/2010/main" val="8288576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13EFD-3578-4C6E-8094-A505E108BF7B}"/>
              </a:ext>
            </a:extLst>
          </p:cNvPr>
          <p:cNvSpPr>
            <a:spLocks noGrp="1"/>
          </p:cNvSpPr>
          <p:nvPr>
            <p:ph type="title"/>
          </p:nvPr>
        </p:nvSpPr>
        <p:spPr/>
        <p:txBody>
          <a:bodyPr/>
          <a:lstStyle/>
          <a:p>
            <a:r>
              <a:rPr lang="en-US" dirty="0"/>
              <a:t>Organize the API Design Around Resources</a:t>
            </a:r>
          </a:p>
        </p:txBody>
      </p:sp>
      <p:sp>
        <p:nvSpPr>
          <p:cNvPr id="3" name="Content Placeholder 2">
            <a:extLst>
              <a:ext uri="{FF2B5EF4-FFF2-40B4-BE49-F238E27FC236}">
                <a16:creationId xmlns:a16="http://schemas.microsoft.com/office/drawing/2014/main" id="{7D38FB65-7B06-49D8-958D-9DDC1BDA7E2A}"/>
              </a:ext>
            </a:extLst>
          </p:cNvPr>
          <p:cNvSpPr>
            <a:spLocks noGrp="1"/>
          </p:cNvSpPr>
          <p:nvPr>
            <p:ph sz="quarter" idx="10"/>
          </p:nvPr>
        </p:nvSpPr>
        <p:spPr>
          <a:xfrm>
            <a:off x="584199" y="1435100"/>
            <a:ext cx="11365523" cy="4708981"/>
          </a:xfrm>
        </p:spPr>
        <p:txBody>
          <a:bodyPr/>
          <a:lstStyle/>
          <a:p>
            <a:r>
              <a:rPr lang="en-US" sz="1800" dirty="0"/>
              <a:t>Also consider the relationships between different types of resources and how you might expose these associations. </a:t>
            </a:r>
          </a:p>
          <a:p>
            <a:endParaRPr lang="en-US" sz="1800" dirty="0"/>
          </a:p>
          <a:p>
            <a:r>
              <a:rPr lang="en-US" sz="1800" dirty="0"/>
              <a:t>For example, the </a:t>
            </a:r>
            <a:r>
              <a:rPr lang="en-US" sz="1800" b="1" dirty="0"/>
              <a:t>/customers/</a:t>
            </a:r>
            <a:r>
              <a:rPr lang="en-US" sz="1800" b="1" dirty="0">
                <a:solidFill>
                  <a:srgbClr val="D83B01"/>
                </a:solidFill>
              </a:rPr>
              <a:t>5</a:t>
            </a:r>
            <a:r>
              <a:rPr lang="en-US" sz="1800" b="1" dirty="0"/>
              <a:t>/orders </a:t>
            </a:r>
            <a:r>
              <a:rPr lang="en-US" sz="1800" dirty="0"/>
              <a:t>might represent all of the orders for customer </a:t>
            </a:r>
            <a:r>
              <a:rPr lang="en-US" sz="1800" dirty="0">
                <a:solidFill>
                  <a:srgbClr val="D83B01"/>
                </a:solidFill>
              </a:rPr>
              <a:t>5</a:t>
            </a:r>
            <a:r>
              <a:rPr lang="en-US" sz="1800" dirty="0"/>
              <a:t>. </a:t>
            </a:r>
          </a:p>
          <a:p>
            <a:endParaRPr lang="en-US" sz="1800" dirty="0"/>
          </a:p>
          <a:p>
            <a:r>
              <a:rPr lang="en-US" sz="1800" dirty="0"/>
              <a:t>You could also go in the other direction, and represent the association from an order back to a customer with a URI such as </a:t>
            </a:r>
            <a:r>
              <a:rPr lang="en-US" sz="1800" b="1" dirty="0"/>
              <a:t>/orders/99/customer. </a:t>
            </a:r>
          </a:p>
          <a:p>
            <a:endParaRPr lang="en-US" sz="1800" dirty="0"/>
          </a:p>
          <a:p>
            <a:r>
              <a:rPr lang="en-US" sz="1800" dirty="0"/>
              <a:t>However, extending this model too far can become cumbersome to implement. </a:t>
            </a:r>
          </a:p>
          <a:p>
            <a:endParaRPr lang="en-US" sz="1800" dirty="0"/>
          </a:p>
          <a:p>
            <a:r>
              <a:rPr lang="en-US" sz="1800" dirty="0"/>
              <a:t>A better solution is to provide navigable links to associated resources in the body of the HTTP response message. </a:t>
            </a:r>
          </a:p>
          <a:p>
            <a:endParaRPr lang="en-US" sz="1800" dirty="0"/>
          </a:p>
          <a:p>
            <a:r>
              <a:rPr lang="en-US" sz="1800" dirty="0"/>
              <a:t>This mechanism is described in more detail in the section </a:t>
            </a:r>
            <a:r>
              <a:rPr lang="en-US" sz="1800" dirty="0">
                <a:hlinkClick r:id="rId2"/>
              </a:rPr>
              <a:t>Use HATEOAS to enable navigation to related resources</a:t>
            </a:r>
            <a:r>
              <a:rPr lang="en-US" sz="1800" dirty="0"/>
              <a:t>.</a:t>
            </a:r>
          </a:p>
        </p:txBody>
      </p:sp>
    </p:spTree>
    <p:extLst>
      <p:ext uri="{BB962C8B-B14F-4D97-AF65-F5344CB8AC3E}">
        <p14:creationId xmlns:p14="http://schemas.microsoft.com/office/powerpoint/2010/main" val="211984686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13EFD-3578-4C6E-8094-A505E108BF7B}"/>
              </a:ext>
            </a:extLst>
          </p:cNvPr>
          <p:cNvSpPr>
            <a:spLocks noGrp="1"/>
          </p:cNvSpPr>
          <p:nvPr>
            <p:ph type="title"/>
          </p:nvPr>
        </p:nvSpPr>
        <p:spPr/>
        <p:txBody>
          <a:bodyPr/>
          <a:lstStyle/>
          <a:p>
            <a:r>
              <a:rPr lang="en-US" dirty="0"/>
              <a:t>Organize the API Design Around Resources</a:t>
            </a:r>
          </a:p>
        </p:txBody>
      </p:sp>
      <p:sp>
        <p:nvSpPr>
          <p:cNvPr id="3" name="Content Placeholder 2">
            <a:extLst>
              <a:ext uri="{FF2B5EF4-FFF2-40B4-BE49-F238E27FC236}">
                <a16:creationId xmlns:a16="http://schemas.microsoft.com/office/drawing/2014/main" id="{7D38FB65-7B06-49D8-958D-9DDC1BDA7E2A}"/>
              </a:ext>
            </a:extLst>
          </p:cNvPr>
          <p:cNvSpPr>
            <a:spLocks noGrp="1"/>
          </p:cNvSpPr>
          <p:nvPr>
            <p:ph sz="quarter" idx="10"/>
          </p:nvPr>
        </p:nvSpPr>
        <p:spPr>
          <a:xfrm>
            <a:off x="584199" y="1435100"/>
            <a:ext cx="11365523" cy="3754874"/>
          </a:xfrm>
        </p:spPr>
        <p:txBody>
          <a:bodyPr/>
          <a:lstStyle/>
          <a:p>
            <a:r>
              <a:rPr lang="en-US" sz="2000" dirty="0"/>
              <a:t>In more complex systems, it can be tempting to provide URIs that enable a client to navigate through several levels of relationships, such as </a:t>
            </a:r>
            <a:r>
              <a:rPr lang="en-US" sz="2000" b="1" dirty="0"/>
              <a:t>/customers/1/orders/99/products</a:t>
            </a:r>
            <a:r>
              <a:rPr lang="en-US" sz="2000" dirty="0"/>
              <a:t>. </a:t>
            </a:r>
          </a:p>
          <a:p>
            <a:endParaRPr lang="en-US" sz="2000" dirty="0"/>
          </a:p>
          <a:p>
            <a:r>
              <a:rPr lang="en-US" sz="2000" dirty="0"/>
              <a:t>However, this level of complexity can be difficult to maintain and is inflexible if the relationships between resources change in the future. Instead, try to keep URIs relatively simple. </a:t>
            </a:r>
          </a:p>
          <a:p>
            <a:endParaRPr lang="en-US" sz="2000" dirty="0"/>
          </a:p>
          <a:p>
            <a:r>
              <a:rPr lang="en-US" sz="2000" dirty="0"/>
              <a:t>Once an application has a reference to a resource, it should be possible to use this reference to find items related to that resource. </a:t>
            </a:r>
          </a:p>
          <a:p>
            <a:endParaRPr lang="en-US" sz="2000" dirty="0"/>
          </a:p>
          <a:p>
            <a:r>
              <a:rPr lang="en-US" sz="2000" dirty="0"/>
              <a:t>The preceding query can be replaced with the URI </a:t>
            </a:r>
            <a:r>
              <a:rPr lang="en-US" sz="2000" b="1" dirty="0"/>
              <a:t>/customers/</a:t>
            </a:r>
            <a:r>
              <a:rPr lang="en-US" sz="2000" b="1" dirty="0">
                <a:solidFill>
                  <a:srgbClr val="D83B01"/>
                </a:solidFill>
              </a:rPr>
              <a:t>1</a:t>
            </a:r>
            <a:r>
              <a:rPr lang="en-US" sz="2000" b="1" dirty="0"/>
              <a:t>/orders </a:t>
            </a:r>
            <a:r>
              <a:rPr lang="en-US" sz="2000" dirty="0"/>
              <a:t>to find all the orders for customer </a:t>
            </a:r>
            <a:r>
              <a:rPr lang="en-US" sz="2000" dirty="0">
                <a:solidFill>
                  <a:srgbClr val="D83B01"/>
                </a:solidFill>
              </a:rPr>
              <a:t>1</a:t>
            </a:r>
            <a:r>
              <a:rPr lang="en-US" sz="2000" dirty="0"/>
              <a:t>, and then </a:t>
            </a:r>
            <a:r>
              <a:rPr lang="en-US" sz="2000" b="1" dirty="0"/>
              <a:t>/orders/99/products </a:t>
            </a:r>
            <a:r>
              <a:rPr lang="en-US" sz="2000" dirty="0"/>
              <a:t>to find the products in this order.</a:t>
            </a:r>
          </a:p>
        </p:txBody>
      </p:sp>
      <p:sp>
        <p:nvSpPr>
          <p:cNvPr id="5" name="TextBox 4">
            <a:extLst>
              <a:ext uri="{FF2B5EF4-FFF2-40B4-BE49-F238E27FC236}">
                <a16:creationId xmlns:a16="http://schemas.microsoft.com/office/drawing/2014/main" id="{82153AB7-827F-448E-A45C-A281DBB31DD7}"/>
              </a:ext>
            </a:extLst>
          </p:cNvPr>
          <p:cNvSpPr txBox="1"/>
          <p:nvPr/>
        </p:nvSpPr>
        <p:spPr>
          <a:xfrm>
            <a:off x="2787123" y="5613876"/>
            <a:ext cx="8819660" cy="1066446"/>
          </a:xfrm>
          <a:prstGeom prst="rect">
            <a:avLst/>
          </a:prstGeom>
          <a:noFill/>
        </p:spPr>
        <p:txBody>
          <a:bodyPr wrap="square">
            <a:spAutoFit/>
          </a:bodyPr>
          <a:lstStyle/>
          <a:p>
            <a:r>
              <a:rPr lang="en-US" sz="2800" dirty="0">
                <a:solidFill>
                  <a:srgbClr val="107C10"/>
                </a:solidFill>
              </a:rPr>
              <a:t>Tip</a:t>
            </a:r>
          </a:p>
          <a:p>
            <a:endParaRPr lang="en-US" dirty="0">
              <a:solidFill>
                <a:srgbClr val="107C10"/>
              </a:solidFill>
            </a:endParaRPr>
          </a:p>
          <a:p>
            <a:r>
              <a:rPr lang="en-US" dirty="0">
                <a:solidFill>
                  <a:srgbClr val="107C10"/>
                </a:solidFill>
              </a:rPr>
              <a:t>Avoid requiring resource URIs more complex than collection/item/collection.</a:t>
            </a:r>
          </a:p>
        </p:txBody>
      </p:sp>
      <p:pic>
        <p:nvPicPr>
          <p:cNvPr id="7" name="Graphic 6" descr="Lightbulb with solid fill">
            <a:extLst>
              <a:ext uri="{FF2B5EF4-FFF2-40B4-BE49-F238E27FC236}">
                <a16:creationId xmlns:a16="http://schemas.microsoft.com/office/drawing/2014/main" id="{3C7F40F9-6E1B-4187-859F-E8EA883416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98308" y="5613876"/>
            <a:ext cx="482600" cy="482600"/>
          </a:xfrm>
          <a:prstGeom prst="rect">
            <a:avLst/>
          </a:prstGeom>
        </p:spPr>
      </p:pic>
    </p:spTree>
    <p:extLst>
      <p:ext uri="{BB962C8B-B14F-4D97-AF65-F5344CB8AC3E}">
        <p14:creationId xmlns:p14="http://schemas.microsoft.com/office/powerpoint/2010/main" val="21143278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13EFD-3578-4C6E-8094-A505E108BF7B}"/>
              </a:ext>
            </a:extLst>
          </p:cNvPr>
          <p:cNvSpPr>
            <a:spLocks noGrp="1"/>
          </p:cNvSpPr>
          <p:nvPr>
            <p:ph type="title"/>
          </p:nvPr>
        </p:nvSpPr>
        <p:spPr/>
        <p:txBody>
          <a:bodyPr/>
          <a:lstStyle/>
          <a:p>
            <a:r>
              <a:rPr lang="en-US" dirty="0"/>
              <a:t>Organize the API Design Around Resources</a:t>
            </a:r>
          </a:p>
        </p:txBody>
      </p:sp>
      <p:sp>
        <p:nvSpPr>
          <p:cNvPr id="3" name="Content Placeholder 2">
            <a:extLst>
              <a:ext uri="{FF2B5EF4-FFF2-40B4-BE49-F238E27FC236}">
                <a16:creationId xmlns:a16="http://schemas.microsoft.com/office/drawing/2014/main" id="{7D38FB65-7B06-49D8-958D-9DDC1BDA7E2A}"/>
              </a:ext>
            </a:extLst>
          </p:cNvPr>
          <p:cNvSpPr>
            <a:spLocks noGrp="1"/>
          </p:cNvSpPr>
          <p:nvPr>
            <p:ph sz="quarter" idx="10"/>
          </p:nvPr>
        </p:nvSpPr>
        <p:spPr>
          <a:xfrm>
            <a:off x="584199" y="1435100"/>
            <a:ext cx="11365523" cy="4431983"/>
          </a:xfrm>
        </p:spPr>
        <p:txBody>
          <a:bodyPr/>
          <a:lstStyle/>
          <a:p>
            <a:r>
              <a:rPr lang="en-US" sz="1800" dirty="0"/>
              <a:t>Another factor is that all web requests impose a load on the web server. </a:t>
            </a:r>
          </a:p>
          <a:p>
            <a:endParaRPr lang="en-US" sz="1800" dirty="0"/>
          </a:p>
          <a:p>
            <a:r>
              <a:rPr lang="en-US" sz="1800" dirty="0"/>
              <a:t>The more requests, the bigger the load. Therefore, try to avoid "chatty" web APIs that expose a large number of small resources. </a:t>
            </a:r>
          </a:p>
          <a:p>
            <a:endParaRPr lang="en-US" sz="1800" dirty="0"/>
          </a:p>
          <a:p>
            <a:r>
              <a:rPr lang="en-US" sz="1800" dirty="0"/>
              <a:t>Such an API may require a client application to send multiple requests to find all of the data that it requires. </a:t>
            </a:r>
          </a:p>
          <a:p>
            <a:endParaRPr lang="en-US" sz="1800" dirty="0"/>
          </a:p>
          <a:p>
            <a:r>
              <a:rPr lang="en-US" sz="1800" dirty="0"/>
              <a:t>Instead, you might want to </a:t>
            </a:r>
            <a:r>
              <a:rPr lang="en-US" sz="1800" b="1" dirty="0" err="1"/>
              <a:t>denormalize</a:t>
            </a:r>
            <a:r>
              <a:rPr lang="en-US" sz="1800" dirty="0"/>
              <a:t> the data and combine related information into bigger resources that can be retrieved with a single request. </a:t>
            </a:r>
          </a:p>
          <a:p>
            <a:endParaRPr lang="en-US" sz="1800" dirty="0"/>
          </a:p>
          <a:p>
            <a:r>
              <a:rPr lang="en-US" sz="1800" dirty="0"/>
              <a:t>However, you need to balance this approach against the overhead of fetching data that the client doesn't need. </a:t>
            </a:r>
          </a:p>
          <a:p>
            <a:endParaRPr lang="en-US" sz="1800" dirty="0"/>
          </a:p>
          <a:p>
            <a:r>
              <a:rPr lang="en-US" sz="1800" dirty="0"/>
              <a:t>Retrieving large objects can increase the latency of a request and incur additional bandwidth costs. For more information about these performance antipatterns, see </a:t>
            </a:r>
            <a:r>
              <a:rPr lang="en-US" sz="1800" dirty="0">
                <a:hlinkClick r:id="rId2"/>
              </a:rPr>
              <a:t>Chatty I/O </a:t>
            </a:r>
            <a:r>
              <a:rPr lang="en-US" sz="1800" dirty="0"/>
              <a:t>and </a:t>
            </a:r>
            <a:r>
              <a:rPr lang="en-US" sz="1800" dirty="0">
                <a:hlinkClick r:id="rId3"/>
              </a:rPr>
              <a:t>Extraneous Fetching</a:t>
            </a:r>
            <a:r>
              <a:rPr lang="en-US" sz="1800" dirty="0"/>
              <a:t>.</a:t>
            </a:r>
          </a:p>
        </p:txBody>
      </p:sp>
    </p:spTree>
    <p:extLst>
      <p:ext uri="{BB962C8B-B14F-4D97-AF65-F5344CB8AC3E}">
        <p14:creationId xmlns:p14="http://schemas.microsoft.com/office/powerpoint/2010/main" val="25185085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Male and female employees having a discussion in a company common area.">
            <a:extLst>
              <a:ext uri="{FF2B5EF4-FFF2-40B4-BE49-F238E27FC236}">
                <a16:creationId xmlns:a16="http://schemas.microsoft.com/office/drawing/2014/main" id="{370446CD-7A44-8D47-A60F-38F3B4C75DC8}"/>
              </a:ext>
            </a:extLst>
          </p:cNvPr>
          <p:cNvPicPr>
            <a:picLocks noGrp="1" noChangeAspect="1"/>
          </p:cNvPicPr>
          <p:nvPr>
            <p:ph type="pic" sz="quarter" idx="19"/>
          </p:nvPr>
        </p:nvPicPr>
        <p:blipFill rotWithShape="1">
          <a:blip r:embed="rId3"/>
          <a:srcRect l="39328" r="18336"/>
          <a:stretch/>
        </p:blipFill>
        <p:spPr>
          <a:xfrm>
            <a:off x="7835900" y="0"/>
            <a:ext cx="4356100" cy="6858000"/>
          </a:xfrm>
        </p:spPr>
      </p:pic>
      <p:sp>
        <p:nvSpPr>
          <p:cNvPr id="4" name="Text Placeholder 3">
            <a:extLst>
              <a:ext uri="{FF2B5EF4-FFF2-40B4-BE49-F238E27FC236}">
                <a16:creationId xmlns:a16="http://schemas.microsoft.com/office/drawing/2014/main" id="{54CFAF2D-4E78-D842-AB52-61E5B7FD3819}"/>
              </a:ext>
            </a:extLst>
          </p:cNvPr>
          <p:cNvSpPr>
            <a:spLocks noGrp="1"/>
          </p:cNvSpPr>
          <p:nvPr>
            <p:ph type="body" sz="quarter" idx="20"/>
          </p:nvPr>
        </p:nvSpPr>
        <p:spPr/>
        <p:txBody>
          <a:bodyPr/>
          <a:lstStyle/>
          <a:p>
            <a:r>
              <a:rPr lang="en-US" dirty="0"/>
              <a:t>Solid Principles of Design </a:t>
            </a:r>
          </a:p>
        </p:txBody>
      </p:sp>
      <p:sp>
        <p:nvSpPr>
          <p:cNvPr id="2" name="Text Placeholder 1">
            <a:extLst>
              <a:ext uri="{FF2B5EF4-FFF2-40B4-BE49-F238E27FC236}">
                <a16:creationId xmlns:a16="http://schemas.microsoft.com/office/drawing/2014/main" id="{D51DC81C-93A4-034E-947A-4F096F3521AB}"/>
              </a:ext>
            </a:extLst>
          </p:cNvPr>
          <p:cNvSpPr>
            <a:spLocks noGrp="1"/>
          </p:cNvSpPr>
          <p:nvPr>
            <p:ph type="body" sz="quarter" idx="18"/>
          </p:nvPr>
        </p:nvSpPr>
        <p:spPr/>
        <p:txBody>
          <a:bodyPr/>
          <a:lstStyle/>
          <a:p>
            <a:r>
              <a:rPr lang="en-US" dirty="0"/>
              <a:t>Robert Martin </a:t>
            </a:r>
          </a:p>
        </p:txBody>
      </p:sp>
      <p:sp>
        <p:nvSpPr>
          <p:cNvPr id="5" name="Title 4">
            <a:extLst>
              <a:ext uri="{FF2B5EF4-FFF2-40B4-BE49-F238E27FC236}">
                <a16:creationId xmlns:a16="http://schemas.microsoft.com/office/drawing/2014/main" id="{2ABC4800-8A1D-714F-83C1-446750CC8F54}"/>
              </a:ext>
            </a:extLst>
          </p:cNvPr>
          <p:cNvSpPr>
            <a:spLocks noGrp="1"/>
          </p:cNvSpPr>
          <p:nvPr>
            <p:ph type="title"/>
          </p:nvPr>
        </p:nvSpPr>
        <p:spPr>
          <a:xfrm>
            <a:off x="1101115" y="1150327"/>
            <a:ext cx="6372225" cy="2215991"/>
          </a:xfrm>
        </p:spPr>
        <p:txBody>
          <a:bodyPr/>
          <a:lstStyle/>
          <a:p>
            <a:r>
              <a:rPr lang="en-US" dirty="0"/>
              <a:t>“Abstractions should not depend upon details. Details should depend upon abstractions”</a:t>
            </a:r>
          </a:p>
        </p:txBody>
      </p:sp>
    </p:spTree>
    <p:extLst>
      <p:ext uri="{BB962C8B-B14F-4D97-AF65-F5344CB8AC3E}">
        <p14:creationId xmlns:p14="http://schemas.microsoft.com/office/powerpoint/2010/main" val="324243598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13EFD-3578-4C6E-8094-A505E108BF7B}"/>
              </a:ext>
            </a:extLst>
          </p:cNvPr>
          <p:cNvSpPr>
            <a:spLocks noGrp="1"/>
          </p:cNvSpPr>
          <p:nvPr>
            <p:ph type="title"/>
          </p:nvPr>
        </p:nvSpPr>
        <p:spPr/>
        <p:txBody>
          <a:bodyPr/>
          <a:lstStyle/>
          <a:p>
            <a:r>
              <a:rPr lang="en-US" dirty="0"/>
              <a:t>Organize the API Design Around Resources</a:t>
            </a:r>
          </a:p>
        </p:txBody>
      </p:sp>
      <p:sp>
        <p:nvSpPr>
          <p:cNvPr id="3" name="Content Placeholder 2">
            <a:extLst>
              <a:ext uri="{FF2B5EF4-FFF2-40B4-BE49-F238E27FC236}">
                <a16:creationId xmlns:a16="http://schemas.microsoft.com/office/drawing/2014/main" id="{7D38FB65-7B06-49D8-958D-9DDC1BDA7E2A}"/>
              </a:ext>
            </a:extLst>
          </p:cNvPr>
          <p:cNvSpPr>
            <a:spLocks noGrp="1"/>
          </p:cNvSpPr>
          <p:nvPr>
            <p:ph sz="quarter" idx="10"/>
          </p:nvPr>
        </p:nvSpPr>
        <p:spPr>
          <a:xfrm>
            <a:off x="584199" y="1435100"/>
            <a:ext cx="11365523" cy="2825389"/>
          </a:xfrm>
        </p:spPr>
        <p:txBody>
          <a:bodyPr/>
          <a:lstStyle/>
          <a:p>
            <a:r>
              <a:rPr lang="en-US" sz="1800" dirty="0"/>
              <a:t>Avoid introducing dependencies between the web API and the underlying data sources. </a:t>
            </a:r>
          </a:p>
          <a:p>
            <a:endParaRPr lang="en-US" sz="1800" dirty="0"/>
          </a:p>
          <a:p>
            <a:r>
              <a:rPr lang="en-US" sz="1800" dirty="0"/>
              <a:t>For example, if your data is stored in a relational database, the web API doesn't need to expose each table as a collection of resources. In fact, that's probably a poor design. </a:t>
            </a:r>
          </a:p>
          <a:p>
            <a:endParaRPr lang="en-US" sz="1800" dirty="0"/>
          </a:p>
          <a:p>
            <a:r>
              <a:rPr lang="en-US" sz="1800" dirty="0"/>
              <a:t>Instead, think of the web API as an abstraction of the database. If necessary, introduce a mapping layer between the database and the web API. </a:t>
            </a:r>
          </a:p>
          <a:p>
            <a:endParaRPr lang="en-US" sz="1800" dirty="0"/>
          </a:p>
          <a:p>
            <a:r>
              <a:rPr lang="en-US" sz="1800" dirty="0"/>
              <a:t>That way, client applications are isolated from changes to the underlying database scheme.</a:t>
            </a:r>
          </a:p>
        </p:txBody>
      </p:sp>
    </p:spTree>
    <p:extLst>
      <p:ext uri="{BB962C8B-B14F-4D97-AF65-F5344CB8AC3E}">
        <p14:creationId xmlns:p14="http://schemas.microsoft.com/office/powerpoint/2010/main" val="24834483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13EFD-3578-4C6E-8094-A505E108BF7B}"/>
              </a:ext>
            </a:extLst>
          </p:cNvPr>
          <p:cNvSpPr>
            <a:spLocks noGrp="1"/>
          </p:cNvSpPr>
          <p:nvPr>
            <p:ph type="title"/>
          </p:nvPr>
        </p:nvSpPr>
        <p:spPr/>
        <p:txBody>
          <a:bodyPr/>
          <a:lstStyle/>
          <a:p>
            <a:r>
              <a:rPr lang="en-US" dirty="0"/>
              <a:t>Organize the API Design Around Resources</a:t>
            </a:r>
          </a:p>
        </p:txBody>
      </p:sp>
      <p:sp>
        <p:nvSpPr>
          <p:cNvPr id="3" name="Content Placeholder 2">
            <a:extLst>
              <a:ext uri="{FF2B5EF4-FFF2-40B4-BE49-F238E27FC236}">
                <a16:creationId xmlns:a16="http://schemas.microsoft.com/office/drawing/2014/main" id="{7D38FB65-7B06-49D8-958D-9DDC1BDA7E2A}"/>
              </a:ext>
            </a:extLst>
          </p:cNvPr>
          <p:cNvSpPr>
            <a:spLocks noGrp="1"/>
          </p:cNvSpPr>
          <p:nvPr>
            <p:ph sz="quarter" idx="10"/>
          </p:nvPr>
        </p:nvSpPr>
        <p:spPr>
          <a:xfrm>
            <a:off x="584199" y="1435100"/>
            <a:ext cx="11365523" cy="3379387"/>
          </a:xfrm>
        </p:spPr>
        <p:txBody>
          <a:bodyPr/>
          <a:lstStyle/>
          <a:p>
            <a:r>
              <a:rPr lang="en-US" sz="1800" dirty="0"/>
              <a:t>Finally, it might not be possible to map every operation implemented by a web API to a specific resource. </a:t>
            </a:r>
          </a:p>
          <a:p>
            <a:endParaRPr lang="en-US" sz="1800" dirty="0"/>
          </a:p>
          <a:p>
            <a:r>
              <a:rPr lang="en-US" sz="1800" dirty="0"/>
              <a:t>You can handle such non-resource scenarios through HTTP requests that invoke a function and return the results as an HTTP response message. </a:t>
            </a:r>
          </a:p>
          <a:p>
            <a:endParaRPr lang="en-US" sz="1800" dirty="0"/>
          </a:p>
          <a:p>
            <a:r>
              <a:rPr lang="en-US" sz="1800" dirty="0"/>
              <a:t>For example, a web API that implements simple calculator operations such as add and subtract could provide URIs that expose these operations as pseudo resources and use the query string to specify the parameters required. </a:t>
            </a:r>
          </a:p>
          <a:p>
            <a:endParaRPr lang="en-US" sz="1800" dirty="0"/>
          </a:p>
          <a:p>
            <a:r>
              <a:rPr lang="en-US" sz="1800" dirty="0"/>
              <a:t>For example, a GET request to the URI </a:t>
            </a:r>
            <a:r>
              <a:rPr lang="en-US" sz="1800" b="1" dirty="0"/>
              <a:t>/add?operand1=99&amp;operand2=1 </a:t>
            </a:r>
            <a:r>
              <a:rPr lang="en-US" sz="1800" dirty="0"/>
              <a:t>would return a response message with the body containing the value </a:t>
            </a:r>
            <a:r>
              <a:rPr lang="en-US" sz="1800" b="1" dirty="0"/>
              <a:t>100</a:t>
            </a:r>
            <a:r>
              <a:rPr lang="en-US" sz="1800" dirty="0"/>
              <a:t>. </a:t>
            </a:r>
            <a:r>
              <a:rPr lang="en-US" sz="1800" dirty="0">
                <a:solidFill>
                  <a:srgbClr val="D83B01"/>
                </a:solidFill>
              </a:rPr>
              <a:t>However, only use these forms of URIs sparingly.</a:t>
            </a:r>
          </a:p>
        </p:txBody>
      </p:sp>
    </p:spTree>
    <p:extLst>
      <p:ext uri="{BB962C8B-B14F-4D97-AF65-F5344CB8AC3E}">
        <p14:creationId xmlns:p14="http://schemas.microsoft.com/office/powerpoint/2010/main" val="11087068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86B6-66AA-4FE8-BD7C-3A0F7EB97C06}"/>
              </a:ext>
            </a:extLst>
          </p:cNvPr>
          <p:cNvSpPr>
            <a:spLocks noGrp="1"/>
          </p:cNvSpPr>
          <p:nvPr>
            <p:ph type="title"/>
          </p:nvPr>
        </p:nvSpPr>
        <p:spPr/>
        <p:txBody>
          <a:bodyPr/>
          <a:lstStyle/>
          <a:p>
            <a:r>
              <a:rPr lang="en-US" dirty="0"/>
              <a:t>Define API operations in terms of HTTP methods</a:t>
            </a:r>
          </a:p>
        </p:txBody>
      </p:sp>
      <p:sp>
        <p:nvSpPr>
          <p:cNvPr id="3" name="Content Placeholder 2">
            <a:extLst>
              <a:ext uri="{FF2B5EF4-FFF2-40B4-BE49-F238E27FC236}">
                <a16:creationId xmlns:a16="http://schemas.microsoft.com/office/drawing/2014/main" id="{10AAF4EE-F636-49EA-8ED6-B5CB6B081394}"/>
              </a:ext>
            </a:extLst>
          </p:cNvPr>
          <p:cNvSpPr>
            <a:spLocks noGrp="1"/>
          </p:cNvSpPr>
          <p:nvPr>
            <p:ph sz="quarter" idx="10"/>
          </p:nvPr>
        </p:nvSpPr>
        <p:spPr>
          <a:xfrm>
            <a:off x="584200" y="1435100"/>
            <a:ext cx="11018838" cy="5361468"/>
          </a:xfrm>
        </p:spPr>
        <p:txBody>
          <a:bodyPr/>
          <a:lstStyle/>
          <a:p>
            <a:pPr marL="0" indent="0">
              <a:buNone/>
            </a:pPr>
            <a:r>
              <a:rPr lang="en-US" sz="2000" dirty="0"/>
              <a:t>The HTTP protocol defines a number of methods that assign semantic meaning to a request. The common HTTP methods used by most RESTful web APIs are:</a:t>
            </a:r>
          </a:p>
          <a:p>
            <a:endParaRPr lang="en-US" sz="2000" dirty="0"/>
          </a:p>
          <a:p>
            <a:pPr lvl="1"/>
            <a:r>
              <a:rPr lang="en-US" sz="1800" b="1" dirty="0"/>
              <a:t>GET</a:t>
            </a:r>
            <a:r>
              <a:rPr lang="en-US" sz="1800" dirty="0"/>
              <a:t> retrieves a representation of the resource at the specified URI. The body of the response message contains the details of the requested resource.</a:t>
            </a:r>
          </a:p>
          <a:p>
            <a:pPr lvl="1"/>
            <a:endParaRPr lang="en-US" sz="1800" dirty="0"/>
          </a:p>
          <a:p>
            <a:pPr lvl="1"/>
            <a:r>
              <a:rPr lang="en-US" sz="1800" b="1" dirty="0"/>
              <a:t>POST</a:t>
            </a:r>
            <a:r>
              <a:rPr lang="en-US" sz="1800" dirty="0"/>
              <a:t> creates a new resource at the specified URI. The body of the request message provides the details of the new resource. Note that POST can also be used to trigger operations that don't actually create resources.</a:t>
            </a:r>
          </a:p>
          <a:p>
            <a:pPr lvl="1"/>
            <a:endParaRPr lang="en-US" sz="1800" dirty="0"/>
          </a:p>
          <a:p>
            <a:pPr lvl="1"/>
            <a:r>
              <a:rPr lang="en-US" sz="1800" b="1" dirty="0"/>
              <a:t>PUT</a:t>
            </a:r>
            <a:r>
              <a:rPr lang="en-US" sz="1800" dirty="0"/>
              <a:t> either creates or replaces the resource at the specified URI. The body of the request message specifies the resource to be created or updated.</a:t>
            </a:r>
          </a:p>
          <a:p>
            <a:pPr lvl="1"/>
            <a:endParaRPr lang="en-US" sz="1800" dirty="0"/>
          </a:p>
          <a:p>
            <a:pPr lvl="1"/>
            <a:r>
              <a:rPr lang="en-US" sz="1800" b="1" dirty="0"/>
              <a:t>PATCH</a:t>
            </a:r>
            <a:r>
              <a:rPr lang="en-US" sz="1800" dirty="0"/>
              <a:t> performs a partial update of a resource. The request body specifies the set of changes to apply to the resource.</a:t>
            </a:r>
          </a:p>
          <a:p>
            <a:pPr lvl="1"/>
            <a:endParaRPr lang="en-US" sz="1800" dirty="0"/>
          </a:p>
          <a:p>
            <a:pPr lvl="1"/>
            <a:r>
              <a:rPr lang="en-US" sz="1800" b="1" dirty="0"/>
              <a:t>DELETE</a:t>
            </a:r>
            <a:r>
              <a:rPr lang="en-US" sz="1800" dirty="0"/>
              <a:t> removes the resource at the specified URI.</a:t>
            </a:r>
            <a:endParaRPr lang="en-US" sz="1200" dirty="0"/>
          </a:p>
        </p:txBody>
      </p:sp>
    </p:spTree>
    <p:extLst>
      <p:ext uri="{BB962C8B-B14F-4D97-AF65-F5344CB8AC3E}">
        <p14:creationId xmlns:p14="http://schemas.microsoft.com/office/powerpoint/2010/main" val="115564449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86B6-66AA-4FE8-BD7C-3A0F7EB97C06}"/>
              </a:ext>
            </a:extLst>
          </p:cNvPr>
          <p:cNvSpPr>
            <a:spLocks noGrp="1"/>
          </p:cNvSpPr>
          <p:nvPr>
            <p:ph type="title"/>
          </p:nvPr>
        </p:nvSpPr>
        <p:spPr/>
        <p:txBody>
          <a:bodyPr/>
          <a:lstStyle/>
          <a:p>
            <a:r>
              <a:rPr lang="en-US" dirty="0"/>
              <a:t>Define API operations in terms of HTTP methods</a:t>
            </a:r>
          </a:p>
        </p:txBody>
      </p:sp>
      <p:sp>
        <p:nvSpPr>
          <p:cNvPr id="3" name="Content Placeholder 2">
            <a:extLst>
              <a:ext uri="{FF2B5EF4-FFF2-40B4-BE49-F238E27FC236}">
                <a16:creationId xmlns:a16="http://schemas.microsoft.com/office/drawing/2014/main" id="{10AAF4EE-F636-49EA-8ED6-B5CB6B081394}"/>
              </a:ext>
            </a:extLst>
          </p:cNvPr>
          <p:cNvSpPr>
            <a:spLocks noGrp="1"/>
          </p:cNvSpPr>
          <p:nvPr>
            <p:ph sz="quarter" idx="10"/>
          </p:nvPr>
        </p:nvSpPr>
        <p:spPr>
          <a:xfrm>
            <a:off x="584200" y="1435100"/>
            <a:ext cx="11018838" cy="1107996"/>
          </a:xfrm>
        </p:spPr>
        <p:txBody>
          <a:bodyPr/>
          <a:lstStyle/>
          <a:p>
            <a:pPr marL="0" indent="0">
              <a:buNone/>
            </a:pPr>
            <a:r>
              <a:rPr lang="en-US" sz="1800" dirty="0"/>
              <a:t>The effect of a specific request should depend on whether the resource is a collection or an individual item. The following table summarizes the common conventions adopted by most RESTful implementations using the e-commerce example. Not all of these requests might be implemented—it depends on the specific scenario.</a:t>
            </a:r>
          </a:p>
        </p:txBody>
      </p:sp>
      <p:graphicFrame>
        <p:nvGraphicFramePr>
          <p:cNvPr id="4" name="Table 4">
            <a:extLst>
              <a:ext uri="{FF2B5EF4-FFF2-40B4-BE49-F238E27FC236}">
                <a16:creationId xmlns:a16="http://schemas.microsoft.com/office/drawing/2014/main" id="{2A4620F7-9AD8-40D4-B3E4-28443EF7AD99}"/>
              </a:ext>
            </a:extLst>
          </p:cNvPr>
          <p:cNvGraphicFramePr>
            <a:graphicFrameLocks noGrp="1"/>
          </p:cNvGraphicFramePr>
          <p:nvPr>
            <p:extLst>
              <p:ext uri="{D42A27DB-BD31-4B8C-83A1-F6EECF244321}">
                <p14:modId xmlns:p14="http://schemas.microsoft.com/office/powerpoint/2010/main" val="2010980111"/>
              </p:ext>
            </p:extLst>
          </p:nvPr>
        </p:nvGraphicFramePr>
        <p:xfrm>
          <a:off x="1416111" y="2722850"/>
          <a:ext cx="9605110" cy="3857704"/>
        </p:xfrm>
        <a:graphic>
          <a:graphicData uri="http://schemas.openxmlformats.org/drawingml/2006/table">
            <a:tbl>
              <a:tblPr firstRow="1" bandRow="1">
                <a:tableStyleId>{5C22544A-7EE6-4342-B048-85BDC9FD1C3A}</a:tableStyleId>
              </a:tblPr>
              <a:tblGrid>
                <a:gridCol w="1921022">
                  <a:extLst>
                    <a:ext uri="{9D8B030D-6E8A-4147-A177-3AD203B41FA5}">
                      <a16:colId xmlns:a16="http://schemas.microsoft.com/office/drawing/2014/main" val="806450733"/>
                    </a:ext>
                  </a:extLst>
                </a:gridCol>
                <a:gridCol w="1921022">
                  <a:extLst>
                    <a:ext uri="{9D8B030D-6E8A-4147-A177-3AD203B41FA5}">
                      <a16:colId xmlns:a16="http://schemas.microsoft.com/office/drawing/2014/main" val="1281215647"/>
                    </a:ext>
                  </a:extLst>
                </a:gridCol>
                <a:gridCol w="1921022">
                  <a:extLst>
                    <a:ext uri="{9D8B030D-6E8A-4147-A177-3AD203B41FA5}">
                      <a16:colId xmlns:a16="http://schemas.microsoft.com/office/drawing/2014/main" val="2035787082"/>
                    </a:ext>
                  </a:extLst>
                </a:gridCol>
                <a:gridCol w="1921022">
                  <a:extLst>
                    <a:ext uri="{9D8B030D-6E8A-4147-A177-3AD203B41FA5}">
                      <a16:colId xmlns:a16="http://schemas.microsoft.com/office/drawing/2014/main" val="3172669788"/>
                    </a:ext>
                  </a:extLst>
                </a:gridCol>
                <a:gridCol w="1921022">
                  <a:extLst>
                    <a:ext uri="{9D8B030D-6E8A-4147-A177-3AD203B41FA5}">
                      <a16:colId xmlns:a16="http://schemas.microsoft.com/office/drawing/2014/main" val="3305896435"/>
                    </a:ext>
                  </a:extLst>
                </a:gridCol>
              </a:tblGrid>
              <a:tr h="459400">
                <a:tc>
                  <a:txBody>
                    <a:bodyPr/>
                    <a:lstStyle/>
                    <a:p>
                      <a:pPr algn="l" fontAlgn="t"/>
                      <a:r>
                        <a:rPr lang="en-US" b="1">
                          <a:effectLst/>
                        </a:rPr>
                        <a:t>Resource</a:t>
                      </a:r>
                      <a:endParaRPr lang="en-US">
                        <a:effectLst/>
                      </a:endParaRPr>
                    </a:p>
                  </a:txBody>
                  <a:tcPr/>
                </a:tc>
                <a:tc>
                  <a:txBody>
                    <a:bodyPr/>
                    <a:lstStyle/>
                    <a:p>
                      <a:pPr algn="l" fontAlgn="t"/>
                      <a:r>
                        <a:rPr lang="en-US" b="1">
                          <a:effectLst/>
                        </a:rPr>
                        <a:t>POST</a:t>
                      </a:r>
                      <a:endParaRPr lang="en-US">
                        <a:effectLst/>
                      </a:endParaRPr>
                    </a:p>
                  </a:txBody>
                  <a:tcPr/>
                </a:tc>
                <a:tc>
                  <a:txBody>
                    <a:bodyPr/>
                    <a:lstStyle/>
                    <a:p>
                      <a:pPr algn="l" fontAlgn="t"/>
                      <a:r>
                        <a:rPr lang="en-US" b="1">
                          <a:effectLst/>
                        </a:rPr>
                        <a:t>GET</a:t>
                      </a:r>
                      <a:endParaRPr lang="en-US">
                        <a:effectLst/>
                      </a:endParaRPr>
                    </a:p>
                  </a:txBody>
                  <a:tcPr/>
                </a:tc>
                <a:tc>
                  <a:txBody>
                    <a:bodyPr/>
                    <a:lstStyle/>
                    <a:p>
                      <a:pPr algn="l" fontAlgn="t"/>
                      <a:r>
                        <a:rPr lang="en-US" b="1">
                          <a:effectLst/>
                        </a:rPr>
                        <a:t>PUT</a:t>
                      </a:r>
                      <a:endParaRPr lang="en-US">
                        <a:effectLst/>
                      </a:endParaRPr>
                    </a:p>
                  </a:txBody>
                  <a:tcPr/>
                </a:tc>
                <a:tc>
                  <a:txBody>
                    <a:bodyPr/>
                    <a:lstStyle/>
                    <a:p>
                      <a:pPr algn="l" fontAlgn="t"/>
                      <a:r>
                        <a:rPr lang="en-US" b="1">
                          <a:effectLst/>
                        </a:rPr>
                        <a:t>DELETE</a:t>
                      </a:r>
                      <a:endParaRPr lang="en-US">
                        <a:effectLst/>
                      </a:endParaRPr>
                    </a:p>
                  </a:txBody>
                  <a:tcPr/>
                </a:tc>
                <a:extLst>
                  <a:ext uri="{0D108BD9-81ED-4DB2-BD59-A6C34878D82A}">
                    <a16:rowId xmlns:a16="http://schemas.microsoft.com/office/drawing/2014/main" val="2296012003"/>
                  </a:ext>
                </a:extLst>
              </a:tr>
              <a:tr h="792938">
                <a:tc>
                  <a:txBody>
                    <a:bodyPr/>
                    <a:lstStyle/>
                    <a:p>
                      <a:pPr algn="l" fontAlgn="t"/>
                      <a:r>
                        <a:rPr lang="en-US">
                          <a:effectLst/>
                        </a:rPr>
                        <a:t>/customers</a:t>
                      </a:r>
                    </a:p>
                  </a:txBody>
                  <a:tcPr/>
                </a:tc>
                <a:tc>
                  <a:txBody>
                    <a:bodyPr/>
                    <a:lstStyle/>
                    <a:p>
                      <a:pPr algn="l" fontAlgn="t"/>
                      <a:r>
                        <a:rPr lang="en-US">
                          <a:effectLst/>
                        </a:rPr>
                        <a:t>Create a new customer</a:t>
                      </a:r>
                    </a:p>
                  </a:txBody>
                  <a:tcPr/>
                </a:tc>
                <a:tc>
                  <a:txBody>
                    <a:bodyPr/>
                    <a:lstStyle/>
                    <a:p>
                      <a:pPr algn="l" fontAlgn="t"/>
                      <a:r>
                        <a:rPr lang="en-US">
                          <a:effectLst/>
                        </a:rPr>
                        <a:t>Retrieve all customers</a:t>
                      </a:r>
                    </a:p>
                  </a:txBody>
                  <a:tcPr/>
                </a:tc>
                <a:tc>
                  <a:txBody>
                    <a:bodyPr/>
                    <a:lstStyle/>
                    <a:p>
                      <a:pPr algn="l" fontAlgn="t"/>
                      <a:r>
                        <a:rPr lang="en-US">
                          <a:effectLst/>
                        </a:rPr>
                        <a:t>Bulk update of customers</a:t>
                      </a:r>
                    </a:p>
                  </a:txBody>
                  <a:tcPr/>
                </a:tc>
                <a:tc>
                  <a:txBody>
                    <a:bodyPr/>
                    <a:lstStyle/>
                    <a:p>
                      <a:pPr algn="l" fontAlgn="t"/>
                      <a:r>
                        <a:rPr lang="en-US">
                          <a:effectLst/>
                        </a:rPr>
                        <a:t>Remove all customers</a:t>
                      </a:r>
                    </a:p>
                  </a:txBody>
                  <a:tcPr/>
                </a:tc>
                <a:extLst>
                  <a:ext uri="{0D108BD9-81ED-4DB2-BD59-A6C34878D82A}">
                    <a16:rowId xmlns:a16="http://schemas.microsoft.com/office/drawing/2014/main" val="2871196239"/>
                  </a:ext>
                </a:extLst>
              </a:tr>
              <a:tr h="1472598">
                <a:tc>
                  <a:txBody>
                    <a:bodyPr/>
                    <a:lstStyle/>
                    <a:p>
                      <a:pPr algn="l" fontAlgn="t"/>
                      <a:r>
                        <a:rPr lang="en-US">
                          <a:effectLst/>
                        </a:rPr>
                        <a:t>/customers/1</a:t>
                      </a:r>
                    </a:p>
                  </a:txBody>
                  <a:tcPr/>
                </a:tc>
                <a:tc>
                  <a:txBody>
                    <a:bodyPr/>
                    <a:lstStyle/>
                    <a:p>
                      <a:pPr algn="l" fontAlgn="t"/>
                      <a:r>
                        <a:rPr lang="en-US" dirty="0">
                          <a:effectLst/>
                        </a:rPr>
                        <a:t>Error</a:t>
                      </a:r>
                    </a:p>
                  </a:txBody>
                  <a:tcPr/>
                </a:tc>
                <a:tc>
                  <a:txBody>
                    <a:bodyPr/>
                    <a:lstStyle/>
                    <a:p>
                      <a:pPr algn="l" fontAlgn="t"/>
                      <a:r>
                        <a:rPr lang="en-US">
                          <a:effectLst/>
                        </a:rPr>
                        <a:t>Retrieve the details for customer 1</a:t>
                      </a:r>
                    </a:p>
                  </a:txBody>
                  <a:tcPr/>
                </a:tc>
                <a:tc>
                  <a:txBody>
                    <a:bodyPr/>
                    <a:lstStyle/>
                    <a:p>
                      <a:pPr algn="l" fontAlgn="t"/>
                      <a:r>
                        <a:rPr lang="en-US">
                          <a:effectLst/>
                        </a:rPr>
                        <a:t>Update the details of customer 1 if it exists</a:t>
                      </a:r>
                    </a:p>
                  </a:txBody>
                  <a:tcPr/>
                </a:tc>
                <a:tc>
                  <a:txBody>
                    <a:bodyPr/>
                    <a:lstStyle/>
                    <a:p>
                      <a:pPr algn="l" fontAlgn="t"/>
                      <a:r>
                        <a:rPr lang="en-US">
                          <a:effectLst/>
                        </a:rPr>
                        <a:t>Remove customer 1</a:t>
                      </a:r>
                    </a:p>
                  </a:txBody>
                  <a:tcPr/>
                </a:tc>
                <a:extLst>
                  <a:ext uri="{0D108BD9-81ED-4DB2-BD59-A6C34878D82A}">
                    <a16:rowId xmlns:a16="http://schemas.microsoft.com/office/drawing/2014/main" val="702844380"/>
                  </a:ext>
                </a:extLst>
              </a:tr>
              <a:tr h="1132768">
                <a:tc>
                  <a:txBody>
                    <a:bodyPr/>
                    <a:lstStyle/>
                    <a:p>
                      <a:pPr algn="l" fontAlgn="t"/>
                      <a:r>
                        <a:rPr lang="en-US">
                          <a:effectLst/>
                        </a:rPr>
                        <a:t>/customers/1/orders</a:t>
                      </a:r>
                    </a:p>
                  </a:txBody>
                  <a:tcPr/>
                </a:tc>
                <a:tc>
                  <a:txBody>
                    <a:bodyPr/>
                    <a:lstStyle/>
                    <a:p>
                      <a:pPr algn="l" fontAlgn="t"/>
                      <a:r>
                        <a:rPr lang="en-US">
                          <a:effectLst/>
                        </a:rPr>
                        <a:t>Create a new order for customer 1</a:t>
                      </a:r>
                    </a:p>
                  </a:txBody>
                  <a:tcPr/>
                </a:tc>
                <a:tc>
                  <a:txBody>
                    <a:bodyPr/>
                    <a:lstStyle/>
                    <a:p>
                      <a:pPr algn="l" fontAlgn="t"/>
                      <a:r>
                        <a:rPr lang="en-US">
                          <a:effectLst/>
                        </a:rPr>
                        <a:t>Retrieve all orders for customer 1</a:t>
                      </a:r>
                    </a:p>
                  </a:txBody>
                  <a:tcPr/>
                </a:tc>
                <a:tc>
                  <a:txBody>
                    <a:bodyPr/>
                    <a:lstStyle/>
                    <a:p>
                      <a:pPr algn="l" fontAlgn="t"/>
                      <a:r>
                        <a:rPr lang="en-US">
                          <a:effectLst/>
                        </a:rPr>
                        <a:t>Bulk update of orders for customer 1</a:t>
                      </a:r>
                    </a:p>
                  </a:txBody>
                  <a:tcPr/>
                </a:tc>
                <a:tc>
                  <a:txBody>
                    <a:bodyPr/>
                    <a:lstStyle/>
                    <a:p>
                      <a:pPr algn="l" fontAlgn="t"/>
                      <a:r>
                        <a:rPr lang="en-US" dirty="0">
                          <a:effectLst/>
                        </a:rPr>
                        <a:t>Remove all orders for customer 1</a:t>
                      </a:r>
                    </a:p>
                  </a:txBody>
                  <a:tcPr/>
                </a:tc>
                <a:extLst>
                  <a:ext uri="{0D108BD9-81ED-4DB2-BD59-A6C34878D82A}">
                    <a16:rowId xmlns:a16="http://schemas.microsoft.com/office/drawing/2014/main" val="3187758644"/>
                  </a:ext>
                </a:extLst>
              </a:tr>
            </a:tbl>
          </a:graphicData>
        </a:graphic>
      </p:graphicFrame>
    </p:spTree>
    <p:extLst>
      <p:ext uri="{BB962C8B-B14F-4D97-AF65-F5344CB8AC3E}">
        <p14:creationId xmlns:p14="http://schemas.microsoft.com/office/powerpoint/2010/main" val="93406239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4AB7-5FD6-4FBF-9AA9-EA8998CA7242}"/>
              </a:ext>
            </a:extLst>
          </p:cNvPr>
          <p:cNvSpPr>
            <a:spLocks noGrp="1"/>
          </p:cNvSpPr>
          <p:nvPr>
            <p:ph type="title"/>
          </p:nvPr>
        </p:nvSpPr>
        <p:spPr/>
        <p:txBody>
          <a:bodyPr/>
          <a:lstStyle/>
          <a:p>
            <a:r>
              <a:rPr lang="en-US" dirty="0"/>
              <a:t>The differences between POST, PUT, and PATCH</a:t>
            </a:r>
          </a:p>
        </p:txBody>
      </p:sp>
      <p:sp>
        <p:nvSpPr>
          <p:cNvPr id="3" name="Content Placeholder 2">
            <a:extLst>
              <a:ext uri="{FF2B5EF4-FFF2-40B4-BE49-F238E27FC236}">
                <a16:creationId xmlns:a16="http://schemas.microsoft.com/office/drawing/2014/main" id="{6AB99E50-A178-489B-91CB-9A9FA3E15D8B}"/>
              </a:ext>
            </a:extLst>
          </p:cNvPr>
          <p:cNvSpPr>
            <a:spLocks noGrp="1"/>
          </p:cNvSpPr>
          <p:nvPr>
            <p:ph sz="quarter" idx="10"/>
          </p:nvPr>
        </p:nvSpPr>
        <p:spPr>
          <a:xfrm>
            <a:off x="584200" y="1435100"/>
            <a:ext cx="11018838" cy="4678204"/>
          </a:xfrm>
        </p:spPr>
        <p:txBody>
          <a:bodyPr/>
          <a:lstStyle/>
          <a:p>
            <a:r>
              <a:rPr lang="en-US" sz="2000" dirty="0"/>
              <a:t>The differences between POST, PUT, and PATCH can be confusing.</a:t>
            </a:r>
          </a:p>
          <a:p>
            <a:endParaRPr lang="en-US" sz="2000" dirty="0"/>
          </a:p>
          <a:p>
            <a:r>
              <a:rPr lang="en-US" sz="2000" dirty="0"/>
              <a:t>A POST request creates a resource. </a:t>
            </a:r>
          </a:p>
          <a:p>
            <a:endParaRPr lang="en-US" sz="2000" dirty="0"/>
          </a:p>
          <a:p>
            <a:r>
              <a:rPr lang="en-US" sz="2000" dirty="0"/>
              <a:t>The server assigns a URI for the new resource, and returns that URI to the client. </a:t>
            </a:r>
          </a:p>
          <a:p>
            <a:endParaRPr lang="en-US" sz="2000" dirty="0"/>
          </a:p>
          <a:p>
            <a:r>
              <a:rPr lang="en-US" sz="2000" dirty="0"/>
              <a:t>In the REST model, you frequently apply POST requests to collections. </a:t>
            </a:r>
          </a:p>
          <a:p>
            <a:endParaRPr lang="en-US" sz="2000" dirty="0"/>
          </a:p>
          <a:p>
            <a:r>
              <a:rPr lang="en-US" sz="2000" dirty="0"/>
              <a:t>The new resource is added to the collection. </a:t>
            </a:r>
          </a:p>
          <a:p>
            <a:endParaRPr lang="en-US" sz="2000" dirty="0"/>
          </a:p>
          <a:p>
            <a:r>
              <a:rPr lang="en-US" sz="2000" dirty="0"/>
              <a:t>A POST request can also be used to submit data for processing to an existing resource, without any new resource being created.</a:t>
            </a:r>
          </a:p>
          <a:p>
            <a:endParaRPr lang="en-US" sz="2000" dirty="0"/>
          </a:p>
        </p:txBody>
      </p:sp>
    </p:spTree>
    <p:extLst>
      <p:ext uri="{BB962C8B-B14F-4D97-AF65-F5344CB8AC3E}">
        <p14:creationId xmlns:p14="http://schemas.microsoft.com/office/powerpoint/2010/main" val="252834623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4AB7-5FD6-4FBF-9AA9-EA8998CA7242}"/>
              </a:ext>
            </a:extLst>
          </p:cNvPr>
          <p:cNvSpPr>
            <a:spLocks noGrp="1"/>
          </p:cNvSpPr>
          <p:nvPr>
            <p:ph type="title"/>
          </p:nvPr>
        </p:nvSpPr>
        <p:spPr/>
        <p:txBody>
          <a:bodyPr/>
          <a:lstStyle/>
          <a:p>
            <a:r>
              <a:rPr lang="en-US" dirty="0"/>
              <a:t>The differences between POST, PUT, and PATCH</a:t>
            </a:r>
          </a:p>
        </p:txBody>
      </p:sp>
      <p:sp>
        <p:nvSpPr>
          <p:cNvPr id="3" name="Content Placeholder 2">
            <a:extLst>
              <a:ext uri="{FF2B5EF4-FFF2-40B4-BE49-F238E27FC236}">
                <a16:creationId xmlns:a16="http://schemas.microsoft.com/office/drawing/2014/main" id="{6AB99E50-A178-489B-91CB-9A9FA3E15D8B}"/>
              </a:ext>
            </a:extLst>
          </p:cNvPr>
          <p:cNvSpPr>
            <a:spLocks noGrp="1"/>
          </p:cNvSpPr>
          <p:nvPr>
            <p:ph sz="quarter" idx="10"/>
          </p:nvPr>
        </p:nvSpPr>
        <p:spPr>
          <a:xfrm>
            <a:off x="584200" y="1435100"/>
            <a:ext cx="11018838" cy="5490734"/>
          </a:xfrm>
        </p:spPr>
        <p:txBody>
          <a:bodyPr/>
          <a:lstStyle/>
          <a:p>
            <a:r>
              <a:rPr lang="en-US" sz="1600" dirty="0"/>
              <a:t>A PUT request creates a resource or updates an existing resource. </a:t>
            </a:r>
          </a:p>
          <a:p>
            <a:endParaRPr lang="en-US" sz="1600" dirty="0"/>
          </a:p>
          <a:p>
            <a:r>
              <a:rPr lang="en-US" sz="1600" dirty="0"/>
              <a:t>The client specifies the URI for the resource. </a:t>
            </a:r>
          </a:p>
          <a:p>
            <a:endParaRPr lang="en-US" sz="1600" dirty="0"/>
          </a:p>
          <a:p>
            <a:r>
              <a:rPr lang="en-US" sz="1600" dirty="0"/>
              <a:t>The request body contains a complete representation of the resource. </a:t>
            </a:r>
          </a:p>
          <a:p>
            <a:endParaRPr lang="en-US" sz="1600" dirty="0"/>
          </a:p>
          <a:p>
            <a:r>
              <a:rPr lang="en-US" sz="1600" dirty="0"/>
              <a:t>If a resource with this URI already exists, it is replaced.  Otherwise a new resource is created, if the server supports doing so. </a:t>
            </a:r>
          </a:p>
          <a:p>
            <a:endParaRPr lang="en-US" sz="1600" dirty="0"/>
          </a:p>
          <a:p>
            <a:r>
              <a:rPr lang="en-US" sz="1600" dirty="0"/>
              <a:t>PUT requests are most frequently applied to resources that are individual items, such as a specific customer, rather than collections. </a:t>
            </a:r>
          </a:p>
          <a:p>
            <a:endParaRPr lang="en-US" sz="1600" dirty="0"/>
          </a:p>
          <a:p>
            <a:r>
              <a:rPr lang="en-US" sz="1600" dirty="0"/>
              <a:t>A server might support updates but not creation via PUT. </a:t>
            </a:r>
          </a:p>
          <a:p>
            <a:endParaRPr lang="en-US" sz="1600" dirty="0"/>
          </a:p>
          <a:p>
            <a:r>
              <a:rPr lang="en-US" sz="1600" dirty="0"/>
              <a:t>Whether to support creation via PUT depends on whether the client can meaningfully assign a URI to a resource before it exists. </a:t>
            </a:r>
          </a:p>
          <a:p>
            <a:endParaRPr lang="en-US" sz="1600" dirty="0"/>
          </a:p>
          <a:p>
            <a:r>
              <a:rPr lang="en-US" sz="1600" dirty="0"/>
              <a:t>If not, then use POST to create resources and PUT or PATCH to update.</a:t>
            </a:r>
          </a:p>
          <a:p>
            <a:endParaRPr lang="en-US" sz="2000" dirty="0"/>
          </a:p>
        </p:txBody>
      </p:sp>
    </p:spTree>
    <p:extLst>
      <p:ext uri="{BB962C8B-B14F-4D97-AF65-F5344CB8AC3E}">
        <p14:creationId xmlns:p14="http://schemas.microsoft.com/office/powerpoint/2010/main" val="12741307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4AB7-5FD6-4FBF-9AA9-EA8998CA7242}"/>
              </a:ext>
            </a:extLst>
          </p:cNvPr>
          <p:cNvSpPr>
            <a:spLocks noGrp="1"/>
          </p:cNvSpPr>
          <p:nvPr>
            <p:ph type="title"/>
          </p:nvPr>
        </p:nvSpPr>
        <p:spPr/>
        <p:txBody>
          <a:bodyPr/>
          <a:lstStyle/>
          <a:p>
            <a:r>
              <a:rPr lang="en-US" dirty="0"/>
              <a:t>The differences between POST, PUT, and PATCH</a:t>
            </a:r>
          </a:p>
        </p:txBody>
      </p:sp>
      <p:sp>
        <p:nvSpPr>
          <p:cNvPr id="3" name="Content Placeholder 2">
            <a:extLst>
              <a:ext uri="{FF2B5EF4-FFF2-40B4-BE49-F238E27FC236}">
                <a16:creationId xmlns:a16="http://schemas.microsoft.com/office/drawing/2014/main" id="{6AB99E50-A178-489B-91CB-9A9FA3E15D8B}"/>
              </a:ext>
            </a:extLst>
          </p:cNvPr>
          <p:cNvSpPr>
            <a:spLocks noGrp="1"/>
          </p:cNvSpPr>
          <p:nvPr>
            <p:ph sz="quarter" idx="10"/>
          </p:nvPr>
        </p:nvSpPr>
        <p:spPr>
          <a:xfrm>
            <a:off x="584200" y="1435100"/>
            <a:ext cx="11018838" cy="4985980"/>
          </a:xfrm>
        </p:spPr>
        <p:txBody>
          <a:bodyPr/>
          <a:lstStyle/>
          <a:p>
            <a:pPr marL="0" indent="0">
              <a:buNone/>
            </a:pPr>
            <a:r>
              <a:rPr lang="en-US" sz="2000" dirty="0"/>
              <a:t>The differences between POST, PUT, and PATCH can be confusing.</a:t>
            </a:r>
          </a:p>
          <a:p>
            <a:endParaRPr lang="en-US" sz="2000" dirty="0"/>
          </a:p>
          <a:p>
            <a:r>
              <a:rPr lang="en-US" sz="2000" dirty="0"/>
              <a:t>A PATCH request performs a partial update to an existing resource. </a:t>
            </a:r>
          </a:p>
          <a:p>
            <a:endParaRPr lang="en-US" sz="2000" dirty="0"/>
          </a:p>
          <a:p>
            <a:r>
              <a:rPr lang="en-US" sz="2000" dirty="0"/>
              <a:t>The client specifies the URI for the resource. </a:t>
            </a:r>
          </a:p>
          <a:p>
            <a:endParaRPr lang="en-US" sz="2000" dirty="0"/>
          </a:p>
          <a:p>
            <a:r>
              <a:rPr lang="en-US" sz="2000" dirty="0"/>
              <a:t>The request body specifies a set of changes to apply to the resource. </a:t>
            </a:r>
          </a:p>
          <a:p>
            <a:endParaRPr lang="en-US" sz="2000" dirty="0"/>
          </a:p>
          <a:p>
            <a:r>
              <a:rPr lang="en-US" sz="2000" dirty="0"/>
              <a:t>This can be more efficient than using PUT, because the client only sends the changes, not the entire representation of the resource. </a:t>
            </a:r>
          </a:p>
          <a:p>
            <a:endParaRPr lang="en-US" sz="2000" dirty="0"/>
          </a:p>
          <a:p>
            <a:r>
              <a:rPr lang="en-US" sz="2000" dirty="0"/>
              <a:t>Technically PATCH can also create a new resource (by specifying a set of updates to a "null" resource), if the server supports this.</a:t>
            </a:r>
          </a:p>
          <a:p>
            <a:endParaRPr lang="en-US" sz="2000" dirty="0"/>
          </a:p>
        </p:txBody>
      </p:sp>
    </p:spTree>
    <p:extLst>
      <p:ext uri="{BB962C8B-B14F-4D97-AF65-F5344CB8AC3E}">
        <p14:creationId xmlns:p14="http://schemas.microsoft.com/office/powerpoint/2010/main" val="256707275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4AB7-5FD6-4FBF-9AA9-EA8998CA7242}"/>
              </a:ext>
            </a:extLst>
          </p:cNvPr>
          <p:cNvSpPr>
            <a:spLocks noGrp="1"/>
          </p:cNvSpPr>
          <p:nvPr>
            <p:ph type="title"/>
          </p:nvPr>
        </p:nvSpPr>
        <p:spPr/>
        <p:txBody>
          <a:bodyPr/>
          <a:lstStyle/>
          <a:p>
            <a:r>
              <a:rPr lang="en-US" dirty="0"/>
              <a:t>The differences between POST, PUT, and PATCH</a:t>
            </a:r>
          </a:p>
        </p:txBody>
      </p:sp>
      <p:sp>
        <p:nvSpPr>
          <p:cNvPr id="3" name="Content Placeholder 2">
            <a:extLst>
              <a:ext uri="{FF2B5EF4-FFF2-40B4-BE49-F238E27FC236}">
                <a16:creationId xmlns:a16="http://schemas.microsoft.com/office/drawing/2014/main" id="{6AB99E50-A178-489B-91CB-9A9FA3E15D8B}"/>
              </a:ext>
            </a:extLst>
          </p:cNvPr>
          <p:cNvSpPr>
            <a:spLocks noGrp="1"/>
          </p:cNvSpPr>
          <p:nvPr>
            <p:ph sz="quarter" idx="10"/>
          </p:nvPr>
        </p:nvSpPr>
        <p:spPr>
          <a:xfrm>
            <a:off x="584200" y="1435100"/>
            <a:ext cx="11018838" cy="2092881"/>
          </a:xfrm>
        </p:spPr>
        <p:txBody>
          <a:bodyPr/>
          <a:lstStyle/>
          <a:p>
            <a:pPr marL="0" indent="0">
              <a:buNone/>
            </a:pPr>
            <a:r>
              <a:rPr lang="en-US" sz="2000" dirty="0"/>
              <a:t>PUT requests must be idempotent. </a:t>
            </a:r>
          </a:p>
          <a:p>
            <a:pPr marL="0" indent="0">
              <a:buNone/>
            </a:pPr>
            <a:endParaRPr lang="en-US" sz="2000" dirty="0"/>
          </a:p>
          <a:p>
            <a:pPr marL="0" indent="0">
              <a:buNone/>
            </a:pPr>
            <a:r>
              <a:rPr lang="en-US" sz="2000" dirty="0"/>
              <a:t>If a client submits the same PUT request multiple times, the results should always be the same </a:t>
            </a:r>
            <a:r>
              <a:rPr lang="en-US" sz="2000" dirty="0">
                <a:solidFill>
                  <a:srgbClr val="D83B01"/>
                </a:solidFill>
              </a:rPr>
              <a:t>(the same resource will be modified with the same values). </a:t>
            </a:r>
          </a:p>
          <a:p>
            <a:pPr marL="0" indent="0">
              <a:buNone/>
            </a:pPr>
            <a:endParaRPr lang="en-US" sz="2000" dirty="0"/>
          </a:p>
          <a:p>
            <a:pPr marL="0" indent="0">
              <a:buNone/>
            </a:pPr>
            <a:r>
              <a:rPr lang="en-US" sz="2000" dirty="0"/>
              <a:t>POST and PATCH requests are not guaranteed to be idempotent.</a:t>
            </a:r>
          </a:p>
        </p:txBody>
      </p:sp>
    </p:spTree>
    <p:extLst>
      <p:ext uri="{BB962C8B-B14F-4D97-AF65-F5344CB8AC3E}">
        <p14:creationId xmlns:p14="http://schemas.microsoft.com/office/powerpoint/2010/main" val="38580956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BEEF-073C-4555-9CE3-5908A991A8DF}"/>
              </a:ext>
            </a:extLst>
          </p:cNvPr>
          <p:cNvSpPr>
            <a:spLocks noGrp="1"/>
          </p:cNvSpPr>
          <p:nvPr>
            <p:ph type="title"/>
          </p:nvPr>
        </p:nvSpPr>
        <p:spPr/>
        <p:txBody>
          <a:bodyPr/>
          <a:lstStyle/>
          <a:p>
            <a:r>
              <a:rPr lang="en-US" dirty="0"/>
              <a:t>Conform to HTTP semantics</a:t>
            </a:r>
          </a:p>
        </p:txBody>
      </p:sp>
      <p:sp>
        <p:nvSpPr>
          <p:cNvPr id="3" name="Content Placeholder 2">
            <a:extLst>
              <a:ext uri="{FF2B5EF4-FFF2-40B4-BE49-F238E27FC236}">
                <a16:creationId xmlns:a16="http://schemas.microsoft.com/office/drawing/2014/main" id="{8CA3A628-DDB0-432C-BBBF-AE0D173FBBCA}"/>
              </a:ext>
            </a:extLst>
          </p:cNvPr>
          <p:cNvSpPr>
            <a:spLocks noGrp="1"/>
          </p:cNvSpPr>
          <p:nvPr>
            <p:ph sz="quarter" idx="10"/>
          </p:nvPr>
        </p:nvSpPr>
        <p:spPr>
          <a:xfrm>
            <a:off x="584200" y="1435100"/>
            <a:ext cx="11018838" cy="2930033"/>
          </a:xfrm>
        </p:spPr>
        <p:txBody>
          <a:bodyPr/>
          <a:lstStyle/>
          <a:p>
            <a:pPr marL="0" indent="0">
              <a:buNone/>
            </a:pPr>
            <a:r>
              <a:rPr lang="en-US" dirty="0"/>
              <a:t>This section describes some typical considerations for designing an API that conforms to the HTTP specification. </a:t>
            </a:r>
          </a:p>
          <a:p>
            <a:pPr marL="0" indent="0">
              <a:buNone/>
            </a:pPr>
            <a:endParaRPr lang="en-US" dirty="0"/>
          </a:p>
          <a:p>
            <a:pPr marL="0" indent="0">
              <a:buNone/>
            </a:pPr>
            <a:r>
              <a:rPr lang="en-US" dirty="0"/>
              <a:t>However, it doesn't cover every possible detail or scenario. </a:t>
            </a:r>
          </a:p>
          <a:p>
            <a:pPr marL="0" indent="0">
              <a:buNone/>
            </a:pPr>
            <a:endParaRPr lang="en-US" dirty="0"/>
          </a:p>
          <a:p>
            <a:pPr marL="0" indent="0">
              <a:buNone/>
            </a:pPr>
            <a:r>
              <a:rPr lang="en-US" dirty="0"/>
              <a:t>When in doubt, consult the HTTP specifications.</a:t>
            </a:r>
          </a:p>
        </p:txBody>
      </p:sp>
    </p:spTree>
    <p:extLst>
      <p:ext uri="{BB962C8B-B14F-4D97-AF65-F5344CB8AC3E}">
        <p14:creationId xmlns:p14="http://schemas.microsoft.com/office/powerpoint/2010/main" val="2508409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48C16-454A-4A2E-80A9-2058B14D3A2C}"/>
              </a:ext>
            </a:extLst>
          </p:cNvPr>
          <p:cNvSpPr>
            <a:spLocks noGrp="1"/>
          </p:cNvSpPr>
          <p:nvPr>
            <p:ph type="title"/>
          </p:nvPr>
        </p:nvSpPr>
        <p:spPr>
          <a:xfrm>
            <a:off x="588263" y="457200"/>
            <a:ext cx="11018520" cy="553998"/>
          </a:xfrm>
        </p:spPr>
        <p:txBody>
          <a:bodyPr/>
          <a:lstStyle/>
          <a:p>
            <a:r>
              <a:rPr lang="en-US" dirty="0"/>
              <a:t>Media types</a:t>
            </a:r>
          </a:p>
        </p:txBody>
      </p:sp>
      <p:sp>
        <p:nvSpPr>
          <p:cNvPr id="3" name="Content Placeholder 2">
            <a:extLst>
              <a:ext uri="{FF2B5EF4-FFF2-40B4-BE49-F238E27FC236}">
                <a16:creationId xmlns:a16="http://schemas.microsoft.com/office/drawing/2014/main" id="{8374EEE7-6401-4FEB-967E-4DA6B1B5F875}"/>
              </a:ext>
            </a:extLst>
          </p:cNvPr>
          <p:cNvSpPr>
            <a:spLocks noGrp="1"/>
          </p:cNvSpPr>
          <p:nvPr>
            <p:ph sz="quarter" idx="10"/>
          </p:nvPr>
        </p:nvSpPr>
        <p:spPr>
          <a:xfrm>
            <a:off x="584200" y="1435100"/>
            <a:ext cx="11018838" cy="4555093"/>
          </a:xfrm>
        </p:spPr>
        <p:txBody>
          <a:bodyPr/>
          <a:lstStyle/>
          <a:p>
            <a:r>
              <a:rPr lang="en-US" sz="2000" dirty="0"/>
              <a:t>As mentioned earlier, clients and servers exchange representations of resources.</a:t>
            </a:r>
          </a:p>
          <a:p>
            <a:endParaRPr lang="en-US" sz="2000" dirty="0"/>
          </a:p>
          <a:p>
            <a:r>
              <a:rPr lang="en-US" sz="2000" dirty="0"/>
              <a:t> For example, in a POST request, the request body contains a representation of the resource to create. </a:t>
            </a:r>
          </a:p>
          <a:p>
            <a:endParaRPr lang="en-US" sz="2000" dirty="0"/>
          </a:p>
          <a:p>
            <a:r>
              <a:rPr lang="en-US" sz="2000" dirty="0"/>
              <a:t>In a GET request, the response body contains a representation of the fetched resource.</a:t>
            </a:r>
          </a:p>
          <a:p>
            <a:endParaRPr lang="en-US" sz="2000" dirty="0"/>
          </a:p>
          <a:p>
            <a:r>
              <a:rPr lang="en-US" sz="2000" dirty="0"/>
              <a:t>In the HTTP protocol, formats are specified through the use of media types, also called MIME types. </a:t>
            </a:r>
          </a:p>
          <a:p>
            <a:endParaRPr lang="en-US" sz="2000" dirty="0"/>
          </a:p>
          <a:p>
            <a:r>
              <a:rPr lang="en-US" sz="2000" dirty="0"/>
              <a:t>For non-binary data, most web APIs support JSON (media type = application/json) and possibly XML (media type = application/xml).</a:t>
            </a:r>
          </a:p>
          <a:p>
            <a:endParaRPr lang="en-US" sz="2000" dirty="0"/>
          </a:p>
        </p:txBody>
      </p:sp>
    </p:spTree>
    <p:extLst>
      <p:ext uri="{BB962C8B-B14F-4D97-AF65-F5344CB8AC3E}">
        <p14:creationId xmlns:p14="http://schemas.microsoft.com/office/powerpoint/2010/main" val="22068917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bstract photo of Seattle library building architecture.">
            <a:extLst>
              <a:ext uri="{FF2B5EF4-FFF2-40B4-BE49-F238E27FC236}">
                <a16:creationId xmlns:a16="http://schemas.microsoft.com/office/drawing/2014/main" id="{F0736FA5-0796-AA4F-A948-D1B33D6A78E8}"/>
              </a:ext>
            </a:extLst>
          </p:cNvPr>
          <p:cNvPicPr>
            <a:picLocks noGrp="1" noChangeAspect="1"/>
          </p:cNvPicPr>
          <p:nvPr>
            <p:ph type="pic" sz="quarter" idx="10"/>
          </p:nvPr>
        </p:nvPicPr>
        <p:blipFill>
          <a:blip r:embed="rId2"/>
          <a:srcRect t="7739" b="7739"/>
          <a:stretch>
            <a:fillRect/>
          </a:stretch>
        </p:blipFill>
        <p:spPr/>
      </p:pic>
      <p:sp>
        <p:nvSpPr>
          <p:cNvPr id="3" name="Title 2">
            <a:extLst>
              <a:ext uri="{FF2B5EF4-FFF2-40B4-BE49-F238E27FC236}">
                <a16:creationId xmlns:a16="http://schemas.microsoft.com/office/drawing/2014/main" id="{0774C4CD-54DD-F447-BA76-68792451800E}"/>
              </a:ext>
            </a:extLst>
          </p:cNvPr>
          <p:cNvSpPr>
            <a:spLocks noGrp="1"/>
          </p:cNvSpPr>
          <p:nvPr>
            <p:ph type="title"/>
          </p:nvPr>
        </p:nvSpPr>
        <p:spPr/>
        <p:txBody>
          <a:bodyPr/>
          <a:lstStyle/>
          <a:p>
            <a:r>
              <a:rPr lang="en-US" dirty="0"/>
              <a:t>Architecture</a:t>
            </a:r>
          </a:p>
        </p:txBody>
      </p:sp>
    </p:spTree>
    <p:extLst>
      <p:ext uri="{BB962C8B-B14F-4D97-AF65-F5344CB8AC3E}">
        <p14:creationId xmlns:p14="http://schemas.microsoft.com/office/powerpoint/2010/main" val="374146743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48C16-454A-4A2E-80A9-2058B14D3A2C}"/>
              </a:ext>
            </a:extLst>
          </p:cNvPr>
          <p:cNvSpPr>
            <a:spLocks noGrp="1"/>
          </p:cNvSpPr>
          <p:nvPr>
            <p:ph type="title"/>
          </p:nvPr>
        </p:nvSpPr>
        <p:spPr>
          <a:xfrm>
            <a:off x="588263" y="457200"/>
            <a:ext cx="11018520" cy="553998"/>
          </a:xfrm>
        </p:spPr>
        <p:txBody>
          <a:bodyPr/>
          <a:lstStyle/>
          <a:p>
            <a:r>
              <a:rPr lang="en-US" dirty="0"/>
              <a:t>Media types</a:t>
            </a:r>
          </a:p>
        </p:txBody>
      </p:sp>
      <p:sp>
        <p:nvSpPr>
          <p:cNvPr id="3" name="Content Placeholder 2">
            <a:extLst>
              <a:ext uri="{FF2B5EF4-FFF2-40B4-BE49-F238E27FC236}">
                <a16:creationId xmlns:a16="http://schemas.microsoft.com/office/drawing/2014/main" id="{8374EEE7-6401-4FEB-967E-4DA6B1B5F875}"/>
              </a:ext>
            </a:extLst>
          </p:cNvPr>
          <p:cNvSpPr>
            <a:spLocks noGrp="1"/>
          </p:cNvSpPr>
          <p:nvPr>
            <p:ph sz="quarter" idx="10"/>
          </p:nvPr>
        </p:nvSpPr>
        <p:spPr>
          <a:xfrm>
            <a:off x="584200" y="1435100"/>
            <a:ext cx="11018838" cy="4985980"/>
          </a:xfrm>
        </p:spPr>
        <p:txBody>
          <a:bodyPr/>
          <a:lstStyle/>
          <a:p>
            <a:r>
              <a:rPr lang="en-US" sz="2000" dirty="0"/>
              <a:t>The Content-Type header in a request or response specifies the format of the representation. Here is an example of a POST request that includes JSON data:</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If the server doesn't support the media type, it should return </a:t>
            </a:r>
            <a:r>
              <a:rPr lang="en-US" sz="2000" dirty="0">
                <a:solidFill>
                  <a:srgbClr val="D83B01"/>
                </a:solidFill>
              </a:rPr>
              <a:t>HTTP status code 415 (Unsupported Media Type).</a:t>
            </a:r>
          </a:p>
          <a:p>
            <a:endParaRPr lang="en-US" sz="2000" dirty="0"/>
          </a:p>
        </p:txBody>
      </p:sp>
      <p:sp>
        <p:nvSpPr>
          <p:cNvPr id="5" name="TextBox 4">
            <a:extLst>
              <a:ext uri="{FF2B5EF4-FFF2-40B4-BE49-F238E27FC236}">
                <a16:creationId xmlns:a16="http://schemas.microsoft.com/office/drawing/2014/main" id="{74B3E667-AE3D-4531-9F4C-CC6DBF711450}"/>
              </a:ext>
            </a:extLst>
          </p:cNvPr>
          <p:cNvSpPr txBox="1"/>
          <p:nvPr/>
        </p:nvSpPr>
        <p:spPr>
          <a:xfrm>
            <a:off x="2856523" y="3119971"/>
            <a:ext cx="6760306" cy="1450397"/>
          </a:xfrm>
          <a:prstGeom prst="rect">
            <a:avLst/>
          </a:prstGeom>
          <a:noFill/>
        </p:spPr>
        <p:txBody>
          <a:bodyPr wrap="square">
            <a:spAutoFit/>
          </a:bodyPr>
          <a:lstStyle/>
          <a:p>
            <a:r>
              <a:rPr lang="en-US" dirty="0">
                <a:solidFill>
                  <a:schemeClr val="accent1"/>
                </a:solidFill>
              </a:rPr>
              <a:t>POST</a:t>
            </a:r>
            <a:r>
              <a:rPr lang="en-US" dirty="0"/>
              <a:t> </a:t>
            </a:r>
            <a:r>
              <a:rPr lang="en-US" dirty="0">
                <a:solidFill>
                  <a:srgbClr val="D83B01"/>
                </a:solidFill>
              </a:rPr>
              <a:t>https://adventure-works.com/orders </a:t>
            </a:r>
            <a:r>
              <a:rPr lang="en-US" dirty="0"/>
              <a:t>HTTP/1.1</a:t>
            </a:r>
          </a:p>
          <a:p>
            <a:r>
              <a:rPr lang="en-US" dirty="0">
                <a:solidFill>
                  <a:schemeClr val="accent4"/>
                </a:solidFill>
              </a:rPr>
              <a:t>Content-Type</a:t>
            </a:r>
            <a:r>
              <a:rPr lang="en-US" dirty="0"/>
              <a:t>: application/json; charset=utf-8</a:t>
            </a:r>
          </a:p>
          <a:p>
            <a:r>
              <a:rPr lang="en-US" dirty="0">
                <a:solidFill>
                  <a:schemeClr val="accent4"/>
                </a:solidFill>
              </a:rPr>
              <a:t>Content-Length</a:t>
            </a:r>
            <a:r>
              <a:rPr lang="en-US" dirty="0"/>
              <a:t>: 57</a:t>
            </a:r>
          </a:p>
          <a:p>
            <a:endParaRPr lang="en-US" dirty="0"/>
          </a:p>
          <a:p>
            <a:r>
              <a:rPr lang="en-US" dirty="0"/>
              <a:t>{</a:t>
            </a:r>
            <a:r>
              <a:rPr lang="en-US" dirty="0">
                <a:solidFill>
                  <a:schemeClr val="accent1"/>
                </a:solidFill>
              </a:rPr>
              <a:t>"Id"</a:t>
            </a:r>
            <a:r>
              <a:rPr lang="en-US" dirty="0"/>
              <a:t>:1,</a:t>
            </a:r>
            <a:r>
              <a:rPr lang="en-US" dirty="0">
                <a:solidFill>
                  <a:schemeClr val="accent1"/>
                </a:solidFill>
              </a:rPr>
              <a:t>"Name"</a:t>
            </a:r>
            <a:r>
              <a:rPr lang="en-US" dirty="0"/>
              <a:t>:</a:t>
            </a:r>
            <a:r>
              <a:rPr lang="en-US" dirty="0">
                <a:solidFill>
                  <a:srgbClr val="D83B01"/>
                </a:solidFill>
              </a:rPr>
              <a:t>"Gizmo"</a:t>
            </a:r>
            <a:r>
              <a:rPr lang="en-US" dirty="0"/>
              <a:t>,</a:t>
            </a:r>
            <a:r>
              <a:rPr lang="en-US" dirty="0">
                <a:solidFill>
                  <a:schemeClr val="accent1"/>
                </a:solidFill>
              </a:rPr>
              <a:t>"Category"</a:t>
            </a:r>
            <a:r>
              <a:rPr lang="en-US" dirty="0"/>
              <a:t>:</a:t>
            </a:r>
            <a:r>
              <a:rPr lang="en-US" dirty="0">
                <a:solidFill>
                  <a:srgbClr val="D83B01"/>
                </a:solidFill>
              </a:rPr>
              <a:t>"Widgets"</a:t>
            </a:r>
            <a:r>
              <a:rPr lang="en-US" dirty="0"/>
              <a:t>,</a:t>
            </a:r>
            <a:r>
              <a:rPr lang="en-US" dirty="0">
                <a:solidFill>
                  <a:schemeClr val="accent1"/>
                </a:solidFill>
              </a:rPr>
              <a:t>"Price"</a:t>
            </a:r>
            <a:r>
              <a:rPr lang="en-US" dirty="0"/>
              <a:t>:1.99}</a:t>
            </a:r>
          </a:p>
        </p:txBody>
      </p:sp>
    </p:spTree>
    <p:extLst>
      <p:ext uri="{BB962C8B-B14F-4D97-AF65-F5344CB8AC3E}">
        <p14:creationId xmlns:p14="http://schemas.microsoft.com/office/powerpoint/2010/main" val="107874757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48C16-454A-4A2E-80A9-2058B14D3A2C}"/>
              </a:ext>
            </a:extLst>
          </p:cNvPr>
          <p:cNvSpPr>
            <a:spLocks noGrp="1"/>
          </p:cNvSpPr>
          <p:nvPr>
            <p:ph type="title"/>
          </p:nvPr>
        </p:nvSpPr>
        <p:spPr>
          <a:xfrm>
            <a:off x="588263" y="457200"/>
            <a:ext cx="11018520" cy="553998"/>
          </a:xfrm>
        </p:spPr>
        <p:txBody>
          <a:bodyPr/>
          <a:lstStyle/>
          <a:p>
            <a:r>
              <a:rPr lang="en-US" dirty="0"/>
              <a:t>Media types</a:t>
            </a:r>
          </a:p>
        </p:txBody>
      </p:sp>
      <p:sp>
        <p:nvSpPr>
          <p:cNvPr id="3" name="Content Placeholder 2">
            <a:extLst>
              <a:ext uri="{FF2B5EF4-FFF2-40B4-BE49-F238E27FC236}">
                <a16:creationId xmlns:a16="http://schemas.microsoft.com/office/drawing/2014/main" id="{8374EEE7-6401-4FEB-967E-4DA6B1B5F875}"/>
              </a:ext>
            </a:extLst>
          </p:cNvPr>
          <p:cNvSpPr>
            <a:spLocks noGrp="1"/>
          </p:cNvSpPr>
          <p:nvPr>
            <p:ph sz="quarter" idx="10"/>
          </p:nvPr>
        </p:nvSpPr>
        <p:spPr>
          <a:xfrm>
            <a:off x="584200" y="1435100"/>
            <a:ext cx="11018838" cy="4616648"/>
          </a:xfrm>
        </p:spPr>
        <p:txBody>
          <a:bodyPr/>
          <a:lstStyle/>
          <a:p>
            <a:r>
              <a:rPr lang="en-US" sz="2000" dirty="0"/>
              <a:t>A client request can include an Accept header that contains a list of media types the client will accept from the server in the response message. For example:</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If the server cannot match any of the media type(s) listed, it should return </a:t>
            </a:r>
            <a:r>
              <a:rPr lang="en-US" sz="2000" dirty="0">
                <a:solidFill>
                  <a:srgbClr val="D83B01"/>
                </a:solidFill>
              </a:rPr>
              <a:t>HTTP status code 406 (Not Acceptable).</a:t>
            </a:r>
          </a:p>
        </p:txBody>
      </p:sp>
      <p:sp>
        <p:nvSpPr>
          <p:cNvPr id="5" name="TextBox 4">
            <a:extLst>
              <a:ext uri="{FF2B5EF4-FFF2-40B4-BE49-F238E27FC236}">
                <a16:creationId xmlns:a16="http://schemas.microsoft.com/office/drawing/2014/main" id="{74B3E667-AE3D-4531-9F4C-CC6DBF711450}"/>
              </a:ext>
            </a:extLst>
          </p:cNvPr>
          <p:cNvSpPr txBox="1"/>
          <p:nvPr/>
        </p:nvSpPr>
        <p:spPr>
          <a:xfrm>
            <a:off x="2856523" y="3119971"/>
            <a:ext cx="6760306" cy="635559"/>
          </a:xfrm>
          <a:prstGeom prst="rect">
            <a:avLst/>
          </a:prstGeom>
          <a:noFill/>
        </p:spPr>
        <p:txBody>
          <a:bodyPr wrap="square">
            <a:spAutoFit/>
          </a:bodyPr>
          <a:lstStyle/>
          <a:p>
            <a:r>
              <a:rPr lang="en-US" dirty="0">
                <a:solidFill>
                  <a:schemeClr val="accent1"/>
                </a:solidFill>
              </a:rPr>
              <a:t>GET </a:t>
            </a:r>
            <a:r>
              <a:rPr lang="en-US" dirty="0">
                <a:solidFill>
                  <a:srgbClr val="D83B01"/>
                </a:solidFill>
              </a:rPr>
              <a:t>https://adventure-works.com/orders/2 </a:t>
            </a:r>
            <a:r>
              <a:rPr lang="en-US" dirty="0"/>
              <a:t>HTTP/1.1</a:t>
            </a:r>
          </a:p>
          <a:p>
            <a:r>
              <a:rPr lang="en-US" dirty="0">
                <a:solidFill>
                  <a:schemeClr val="accent4"/>
                </a:solidFill>
              </a:rPr>
              <a:t>Accept</a:t>
            </a:r>
            <a:r>
              <a:rPr lang="en-US" dirty="0">
                <a:solidFill>
                  <a:schemeClr val="accent1"/>
                </a:solidFill>
              </a:rPr>
              <a:t>: </a:t>
            </a:r>
            <a:r>
              <a:rPr lang="en-US" dirty="0"/>
              <a:t>application/json</a:t>
            </a:r>
          </a:p>
        </p:txBody>
      </p:sp>
    </p:spTree>
    <p:extLst>
      <p:ext uri="{BB962C8B-B14F-4D97-AF65-F5344CB8AC3E}">
        <p14:creationId xmlns:p14="http://schemas.microsoft.com/office/powerpoint/2010/main" val="7727450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6FB83-DCCF-4DD3-AD1F-FC648207DD44}"/>
              </a:ext>
            </a:extLst>
          </p:cNvPr>
          <p:cNvSpPr>
            <a:spLocks noGrp="1"/>
          </p:cNvSpPr>
          <p:nvPr>
            <p:ph type="title"/>
          </p:nvPr>
        </p:nvSpPr>
        <p:spPr/>
        <p:txBody>
          <a:bodyPr/>
          <a:lstStyle/>
          <a:p>
            <a:r>
              <a:rPr lang="en-US" dirty="0"/>
              <a:t>GET methods</a:t>
            </a:r>
          </a:p>
        </p:txBody>
      </p:sp>
      <p:sp>
        <p:nvSpPr>
          <p:cNvPr id="3" name="Content Placeholder 2">
            <a:extLst>
              <a:ext uri="{FF2B5EF4-FFF2-40B4-BE49-F238E27FC236}">
                <a16:creationId xmlns:a16="http://schemas.microsoft.com/office/drawing/2014/main" id="{BDC7C9F1-8855-4D71-9A34-78951FD03C22}"/>
              </a:ext>
            </a:extLst>
          </p:cNvPr>
          <p:cNvSpPr>
            <a:spLocks noGrp="1"/>
          </p:cNvSpPr>
          <p:nvPr>
            <p:ph sz="quarter" idx="10"/>
          </p:nvPr>
        </p:nvSpPr>
        <p:spPr>
          <a:xfrm>
            <a:off x="584200" y="1435100"/>
            <a:ext cx="11018838" cy="1292662"/>
          </a:xfrm>
        </p:spPr>
        <p:txBody>
          <a:bodyPr/>
          <a:lstStyle/>
          <a:p>
            <a:r>
              <a:rPr lang="en-US" dirty="0"/>
              <a:t>A successful GET method typically returns HTTP status code 200 (OK). If the resource cannot be found, the method should return 404 (Not Found).</a:t>
            </a:r>
          </a:p>
        </p:txBody>
      </p:sp>
    </p:spTree>
    <p:extLst>
      <p:ext uri="{BB962C8B-B14F-4D97-AF65-F5344CB8AC3E}">
        <p14:creationId xmlns:p14="http://schemas.microsoft.com/office/powerpoint/2010/main" val="53479950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9E5F3-DF06-476B-B41D-839A860DC37B}"/>
              </a:ext>
            </a:extLst>
          </p:cNvPr>
          <p:cNvSpPr>
            <a:spLocks noGrp="1"/>
          </p:cNvSpPr>
          <p:nvPr>
            <p:ph type="title"/>
          </p:nvPr>
        </p:nvSpPr>
        <p:spPr/>
        <p:txBody>
          <a:bodyPr/>
          <a:lstStyle/>
          <a:p>
            <a:r>
              <a:rPr lang="en-US" dirty="0"/>
              <a:t>POST methods</a:t>
            </a:r>
          </a:p>
        </p:txBody>
      </p:sp>
      <p:sp>
        <p:nvSpPr>
          <p:cNvPr id="3" name="Content Placeholder 2">
            <a:extLst>
              <a:ext uri="{FF2B5EF4-FFF2-40B4-BE49-F238E27FC236}">
                <a16:creationId xmlns:a16="http://schemas.microsoft.com/office/drawing/2014/main" id="{2978AA4F-1A37-47DF-9059-5E23FF3FC4EB}"/>
              </a:ext>
            </a:extLst>
          </p:cNvPr>
          <p:cNvSpPr>
            <a:spLocks noGrp="1"/>
          </p:cNvSpPr>
          <p:nvPr>
            <p:ph sz="quarter" idx="10"/>
          </p:nvPr>
        </p:nvSpPr>
        <p:spPr>
          <a:xfrm>
            <a:off x="584200" y="1435100"/>
            <a:ext cx="11018838" cy="5109091"/>
          </a:xfrm>
        </p:spPr>
        <p:txBody>
          <a:bodyPr/>
          <a:lstStyle/>
          <a:p>
            <a:r>
              <a:rPr lang="en-US" sz="2000" dirty="0"/>
              <a:t>If a POST method creates a new resource, it returns </a:t>
            </a:r>
            <a:r>
              <a:rPr lang="en-US" sz="2000" dirty="0">
                <a:solidFill>
                  <a:srgbClr val="0F780F"/>
                </a:solidFill>
              </a:rPr>
              <a:t>HTTP status code 201 (Created)</a:t>
            </a:r>
            <a:r>
              <a:rPr lang="en-US" sz="2000" dirty="0"/>
              <a:t>. The URI of the new resource is included in the Location header of the response. The response body contains a representation of the resource.</a:t>
            </a:r>
          </a:p>
          <a:p>
            <a:endParaRPr lang="en-US" sz="2000" dirty="0"/>
          </a:p>
          <a:p>
            <a:r>
              <a:rPr lang="en-US" sz="2000" dirty="0"/>
              <a:t>If the method does some processing but does not create a new resource, the method can return </a:t>
            </a:r>
            <a:r>
              <a:rPr lang="en-US" sz="2000" dirty="0">
                <a:solidFill>
                  <a:srgbClr val="0F780F"/>
                </a:solidFill>
              </a:rPr>
              <a:t>HTTP status code 200 </a:t>
            </a:r>
            <a:r>
              <a:rPr lang="en-US" sz="2000" dirty="0"/>
              <a:t>and </a:t>
            </a:r>
            <a:r>
              <a:rPr lang="en-US" sz="2000" dirty="0">
                <a:solidFill>
                  <a:srgbClr val="0F780F"/>
                </a:solidFill>
              </a:rPr>
              <a:t>include the result of the operation </a:t>
            </a:r>
            <a:r>
              <a:rPr lang="en-US" sz="2000" dirty="0"/>
              <a:t>in the response body. </a:t>
            </a:r>
          </a:p>
          <a:p>
            <a:endParaRPr lang="en-US" sz="2000" dirty="0"/>
          </a:p>
          <a:p>
            <a:r>
              <a:rPr lang="en-US" sz="2000" dirty="0"/>
              <a:t>Alternatively, if there is no result to return, the method can return </a:t>
            </a:r>
            <a:r>
              <a:rPr lang="en-US" sz="2000" dirty="0">
                <a:solidFill>
                  <a:srgbClr val="0F780F"/>
                </a:solidFill>
              </a:rPr>
              <a:t>HTTP status code 204 (No Content)</a:t>
            </a:r>
            <a:r>
              <a:rPr lang="en-US" sz="2000" dirty="0"/>
              <a:t> with no response body.</a:t>
            </a:r>
          </a:p>
          <a:p>
            <a:endParaRPr lang="en-US" sz="2000" dirty="0"/>
          </a:p>
          <a:p>
            <a:r>
              <a:rPr lang="en-US" sz="2000" dirty="0"/>
              <a:t>If the client puts invalid data into the request, the server should return </a:t>
            </a:r>
            <a:r>
              <a:rPr lang="en-US" sz="2000" dirty="0">
                <a:solidFill>
                  <a:srgbClr val="D83B01"/>
                </a:solidFill>
              </a:rPr>
              <a:t>HTTP status code 400 (Bad Request)</a:t>
            </a:r>
            <a:r>
              <a:rPr lang="en-US" sz="2000" dirty="0"/>
              <a:t>. </a:t>
            </a:r>
          </a:p>
          <a:p>
            <a:endParaRPr lang="en-US" sz="2000" dirty="0"/>
          </a:p>
          <a:p>
            <a:r>
              <a:rPr lang="en-US" sz="2000" dirty="0"/>
              <a:t>The response body can contain additional information about the error or a link to a URI that provides more details.</a:t>
            </a:r>
          </a:p>
        </p:txBody>
      </p:sp>
    </p:spTree>
    <p:extLst>
      <p:ext uri="{BB962C8B-B14F-4D97-AF65-F5344CB8AC3E}">
        <p14:creationId xmlns:p14="http://schemas.microsoft.com/office/powerpoint/2010/main" val="36600758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EFAB-DF31-49A4-A8E5-5F6575924342}"/>
              </a:ext>
            </a:extLst>
          </p:cNvPr>
          <p:cNvSpPr>
            <a:spLocks noGrp="1"/>
          </p:cNvSpPr>
          <p:nvPr>
            <p:ph type="title"/>
          </p:nvPr>
        </p:nvSpPr>
        <p:spPr/>
        <p:txBody>
          <a:bodyPr/>
          <a:lstStyle/>
          <a:p>
            <a:r>
              <a:rPr lang="en-US" dirty="0"/>
              <a:t>PATCH methods</a:t>
            </a:r>
          </a:p>
        </p:txBody>
      </p:sp>
      <p:sp>
        <p:nvSpPr>
          <p:cNvPr id="3" name="Content Placeholder 2">
            <a:extLst>
              <a:ext uri="{FF2B5EF4-FFF2-40B4-BE49-F238E27FC236}">
                <a16:creationId xmlns:a16="http://schemas.microsoft.com/office/drawing/2014/main" id="{36C32E8A-4A07-48DE-9759-44F20A35506A}"/>
              </a:ext>
            </a:extLst>
          </p:cNvPr>
          <p:cNvSpPr>
            <a:spLocks noGrp="1"/>
          </p:cNvSpPr>
          <p:nvPr>
            <p:ph sz="quarter" idx="10"/>
          </p:nvPr>
        </p:nvSpPr>
        <p:spPr>
          <a:xfrm>
            <a:off x="584200" y="1435100"/>
            <a:ext cx="11018838" cy="5872377"/>
          </a:xfrm>
        </p:spPr>
        <p:txBody>
          <a:bodyPr/>
          <a:lstStyle/>
          <a:p>
            <a:pPr algn="l"/>
            <a:r>
              <a:rPr lang="en-US" sz="2000" b="0" i="0" dirty="0">
                <a:solidFill>
                  <a:srgbClr val="171717"/>
                </a:solidFill>
                <a:effectLst/>
                <a:latin typeface="Segoe UI" panose="020B0502040204020203" pitchFamily="34" charset="0"/>
              </a:rPr>
              <a:t>With a PATCH request, the client sends a set of updates to an existing resource, in the form of a </a:t>
            </a:r>
            <a:r>
              <a:rPr lang="en-US" sz="2000" b="0" i="1" dirty="0">
                <a:solidFill>
                  <a:srgbClr val="171717"/>
                </a:solidFill>
                <a:effectLst/>
                <a:latin typeface="Segoe UI" panose="020B0502040204020203" pitchFamily="34" charset="0"/>
              </a:rPr>
              <a:t>patch document</a:t>
            </a:r>
            <a:r>
              <a:rPr lang="en-US" sz="2000" b="0" i="0" dirty="0">
                <a:solidFill>
                  <a:srgbClr val="171717"/>
                </a:solidFill>
                <a:effectLst/>
                <a:latin typeface="Segoe UI" panose="020B0502040204020203" pitchFamily="34" charset="0"/>
              </a:rPr>
              <a:t>. </a:t>
            </a:r>
          </a:p>
          <a:p>
            <a:pPr algn="l"/>
            <a:endParaRPr lang="en-US" sz="2000" dirty="0">
              <a:solidFill>
                <a:srgbClr val="171717"/>
              </a:solidFill>
              <a:latin typeface="Segoe UI" panose="020B0502040204020203" pitchFamily="34" charset="0"/>
            </a:endParaRPr>
          </a:p>
          <a:p>
            <a:pPr algn="l"/>
            <a:r>
              <a:rPr lang="en-US" sz="2000" b="0" i="0" dirty="0">
                <a:solidFill>
                  <a:srgbClr val="171717"/>
                </a:solidFill>
                <a:effectLst/>
                <a:latin typeface="Segoe UI" panose="020B0502040204020203" pitchFamily="34" charset="0"/>
              </a:rPr>
              <a:t>The server processes the patch document to perform the update.</a:t>
            </a:r>
          </a:p>
          <a:p>
            <a:pPr algn="l"/>
            <a:endParaRPr lang="en-US" sz="2000" dirty="0">
              <a:solidFill>
                <a:srgbClr val="171717"/>
              </a:solidFill>
              <a:latin typeface="Segoe UI" panose="020B0502040204020203" pitchFamily="34" charset="0"/>
            </a:endParaRPr>
          </a:p>
          <a:p>
            <a:pPr algn="l"/>
            <a:r>
              <a:rPr lang="en-US" sz="2000" b="0" i="0" dirty="0">
                <a:solidFill>
                  <a:srgbClr val="171717"/>
                </a:solidFill>
                <a:effectLst/>
                <a:latin typeface="Segoe UI" panose="020B0502040204020203" pitchFamily="34" charset="0"/>
              </a:rPr>
              <a:t> The patch document doesn't describe the whole resource, only a set of changes to apply. </a:t>
            </a:r>
          </a:p>
          <a:p>
            <a:pPr algn="l"/>
            <a:endParaRPr lang="en-US" sz="2000" dirty="0">
              <a:solidFill>
                <a:srgbClr val="171717"/>
              </a:solidFill>
              <a:latin typeface="Segoe UI" panose="020B0502040204020203" pitchFamily="34" charset="0"/>
            </a:endParaRPr>
          </a:p>
          <a:p>
            <a:pPr algn="l"/>
            <a:r>
              <a:rPr lang="en-US" sz="2000" b="0" i="0" dirty="0">
                <a:solidFill>
                  <a:srgbClr val="171717"/>
                </a:solidFill>
                <a:effectLst/>
                <a:latin typeface="Segoe UI" panose="020B0502040204020203" pitchFamily="34" charset="0"/>
              </a:rPr>
              <a:t>The specification for the PATCH method (</a:t>
            </a:r>
            <a:r>
              <a:rPr lang="en-US" sz="2000" b="0" i="0" u="none" strike="noStrike" dirty="0">
                <a:solidFill>
                  <a:srgbClr val="171717"/>
                </a:solidFill>
                <a:effectLst/>
                <a:latin typeface="Segoe UI" panose="020B0502040204020203" pitchFamily="34" charset="0"/>
                <a:hlinkClick r:id="rId2"/>
              </a:rPr>
              <a:t>RFC 5789</a:t>
            </a:r>
            <a:r>
              <a:rPr lang="en-US" sz="2000" b="0" i="0" dirty="0">
                <a:solidFill>
                  <a:srgbClr val="171717"/>
                </a:solidFill>
                <a:effectLst/>
                <a:latin typeface="Segoe UI" panose="020B0502040204020203" pitchFamily="34" charset="0"/>
              </a:rPr>
              <a:t>) doesn't define a particular format for patch documents. </a:t>
            </a:r>
          </a:p>
          <a:p>
            <a:pPr algn="l"/>
            <a:endParaRPr lang="en-US" sz="2000" dirty="0">
              <a:solidFill>
                <a:srgbClr val="171717"/>
              </a:solidFill>
              <a:latin typeface="Segoe UI" panose="020B0502040204020203" pitchFamily="34" charset="0"/>
            </a:endParaRPr>
          </a:p>
          <a:p>
            <a:pPr algn="l"/>
            <a:r>
              <a:rPr lang="en-US" sz="2000" b="0" i="0" dirty="0">
                <a:solidFill>
                  <a:srgbClr val="171717"/>
                </a:solidFill>
                <a:effectLst/>
                <a:latin typeface="Segoe UI" panose="020B0502040204020203" pitchFamily="34" charset="0"/>
              </a:rPr>
              <a:t>The format must be inferred from the media type in the request.</a:t>
            </a:r>
          </a:p>
          <a:p>
            <a:pPr algn="l"/>
            <a:endParaRPr lang="en-US" sz="2000" b="0" i="0" dirty="0">
              <a:solidFill>
                <a:srgbClr val="171717"/>
              </a:solidFill>
              <a:effectLst/>
              <a:latin typeface="Segoe UI" panose="020B0502040204020203" pitchFamily="34" charset="0"/>
            </a:endParaRPr>
          </a:p>
          <a:p>
            <a:pPr algn="l"/>
            <a:r>
              <a:rPr lang="en-US" sz="2000" b="0" i="0" dirty="0">
                <a:solidFill>
                  <a:srgbClr val="171717"/>
                </a:solidFill>
                <a:effectLst/>
                <a:latin typeface="Segoe UI" panose="020B0502040204020203" pitchFamily="34" charset="0"/>
              </a:rPr>
              <a:t>JSON is probably the most common data format for web APIs. </a:t>
            </a:r>
          </a:p>
          <a:p>
            <a:pPr algn="l"/>
            <a:endParaRPr lang="en-US" sz="2000" dirty="0">
              <a:solidFill>
                <a:srgbClr val="171717"/>
              </a:solidFill>
              <a:latin typeface="Segoe UI" panose="020B0502040204020203" pitchFamily="34" charset="0"/>
            </a:endParaRPr>
          </a:p>
          <a:p>
            <a:pPr algn="l"/>
            <a:r>
              <a:rPr lang="en-US" sz="2000" b="0" i="0" dirty="0">
                <a:solidFill>
                  <a:srgbClr val="171717"/>
                </a:solidFill>
                <a:effectLst/>
                <a:latin typeface="Segoe UI" panose="020B0502040204020203" pitchFamily="34" charset="0"/>
              </a:rPr>
              <a:t>There are two main JSON-based patch formats, called </a:t>
            </a:r>
            <a:r>
              <a:rPr lang="en-US" sz="2000" b="0" i="1" dirty="0">
                <a:solidFill>
                  <a:srgbClr val="171717"/>
                </a:solidFill>
                <a:effectLst/>
                <a:latin typeface="Segoe UI" panose="020B0502040204020203" pitchFamily="34" charset="0"/>
              </a:rPr>
              <a:t>JSON patch</a:t>
            </a:r>
            <a:r>
              <a:rPr lang="en-US" sz="2000" b="0" i="0" dirty="0">
                <a:solidFill>
                  <a:srgbClr val="171717"/>
                </a:solidFill>
                <a:effectLst/>
                <a:latin typeface="Segoe UI" panose="020B0502040204020203" pitchFamily="34" charset="0"/>
              </a:rPr>
              <a:t> and </a:t>
            </a:r>
            <a:r>
              <a:rPr lang="en-US" sz="2000" b="0" i="1" dirty="0">
                <a:solidFill>
                  <a:srgbClr val="171717"/>
                </a:solidFill>
                <a:effectLst/>
                <a:latin typeface="Segoe UI" panose="020B0502040204020203" pitchFamily="34" charset="0"/>
              </a:rPr>
              <a:t>JSON merge patch</a:t>
            </a:r>
            <a:r>
              <a:rPr lang="en-US" sz="2000" b="0" i="0" dirty="0">
                <a:solidFill>
                  <a:srgbClr val="171717"/>
                </a:solidFill>
                <a:effectLst/>
                <a:latin typeface="Segoe UI" panose="020B0502040204020203" pitchFamily="34" charset="0"/>
              </a:rPr>
              <a:t>.</a:t>
            </a:r>
          </a:p>
          <a:p>
            <a:endParaRPr lang="en-US" dirty="0"/>
          </a:p>
        </p:txBody>
      </p:sp>
    </p:spTree>
    <p:extLst>
      <p:ext uri="{BB962C8B-B14F-4D97-AF65-F5344CB8AC3E}">
        <p14:creationId xmlns:p14="http://schemas.microsoft.com/office/powerpoint/2010/main" val="149971332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EFAB-DF31-49A4-A8E5-5F6575924342}"/>
              </a:ext>
            </a:extLst>
          </p:cNvPr>
          <p:cNvSpPr>
            <a:spLocks noGrp="1"/>
          </p:cNvSpPr>
          <p:nvPr>
            <p:ph type="title"/>
          </p:nvPr>
        </p:nvSpPr>
        <p:spPr/>
        <p:txBody>
          <a:bodyPr/>
          <a:lstStyle/>
          <a:p>
            <a:r>
              <a:rPr lang="en-US" dirty="0"/>
              <a:t>PATCH methods</a:t>
            </a:r>
          </a:p>
        </p:txBody>
      </p:sp>
      <p:sp>
        <p:nvSpPr>
          <p:cNvPr id="3" name="Content Placeholder 2">
            <a:extLst>
              <a:ext uri="{FF2B5EF4-FFF2-40B4-BE49-F238E27FC236}">
                <a16:creationId xmlns:a16="http://schemas.microsoft.com/office/drawing/2014/main" id="{36C32E8A-4A07-48DE-9759-44F20A35506A}"/>
              </a:ext>
            </a:extLst>
          </p:cNvPr>
          <p:cNvSpPr>
            <a:spLocks noGrp="1"/>
          </p:cNvSpPr>
          <p:nvPr>
            <p:ph sz="quarter" idx="10"/>
          </p:nvPr>
        </p:nvSpPr>
        <p:spPr>
          <a:xfrm>
            <a:off x="584200" y="1435100"/>
            <a:ext cx="11018838" cy="3570208"/>
          </a:xfrm>
        </p:spPr>
        <p:txBody>
          <a:bodyPr/>
          <a:lstStyle/>
          <a:p>
            <a:r>
              <a:rPr lang="en-US" sz="2000" dirty="0"/>
              <a:t>JSON merge patch is somewhat simpler. </a:t>
            </a:r>
          </a:p>
          <a:p>
            <a:endParaRPr lang="en-US" sz="2000" dirty="0"/>
          </a:p>
          <a:p>
            <a:r>
              <a:rPr lang="en-US" sz="2000" dirty="0"/>
              <a:t>The patch document has the same structure as the original JSON resource, but includes just the subset of fields that should be changed or added. </a:t>
            </a:r>
          </a:p>
          <a:p>
            <a:endParaRPr lang="en-US" sz="2000" dirty="0"/>
          </a:p>
          <a:p>
            <a:r>
              <a:rPr lang="en-US" sz="2000" dirty="0"/>
              <a:t>In addition, a field can be deleted by specifying null for the field value in the patch document. </a:t>
            </a:r>
          </a:p>
          <a:p>
            <a:endParaRPr lang="en-US" sz="2000" dirty="0"/>
          </a:p>
          <a:p>
            <a:r>
              <a:rPr lang="en-US" sz="2000" dirty="0"/>
              <a:t>(That means merge patch is not suitable if the original resource can have explicit null values.)</a:t>
            </a:r>
          </a:p>
          <a:p>
            <a:endParaRPr lang="en-US" sz="2000" dirty="0"/>
          </a:p>
          <a:p>
            <a:r>
              <a:rPr lang="en-US" sz="2000" dirty="0"/>
              <a:t>For example, suppose the original resource has the following JSON representation:</a:t>
            </a:r>
          </a:p>
        </p:txBody>
      </p:sp>
      <p:sp>
        <p:nvSpPr>
          <p:cNvPr id="5" name="TextBox 4">
            <a:extLst>
              <a:ext uri="{FF2B5EF4-FFF2-40B4-BE49-F238E27FC236}">
                <a16:creationId xmlns:a16="http://schemas.microsoft.com/office/drawing/2014/main" id="{1C86DB5A-F563-4535-AC54-B75D94834E5C}"/>
              </a:ext>
            </a:extLst>
          </p:cNvPr>
          <p:cNvSpPr txBox="1"/>
          <p:nvPr/>
        </p:nvSpPr>
        <p:spPr>
          <a:xfrm>
            <a:off x="5060462" y="5005308"/>
            <a:ext cx="6760306" cy="1722010"/>
          </a:xfrm>
          <a:prstGeom prst="rect">
            <a:avLst/>
          </a:prstGeom>
          <a:noFill/>
        </p:spPr>
        <p:txBody>
          <a:bodyPr wrap="square">
            <a:spAutoFit/>
          </a:bodyPr>
          <a:lstStyle/>
          <a:p>
            <a:r>
              <a:rPr lang="en-US" dirty="0"/>
              <a:t>{</a:t>
            </a:r>
          </a:p>
          <a:p>
            <a:r>
              <a:rPr lang="en-US" dirty="0"/>
              <a:t>    </a:t>
            </a:r>
            <a:r>
              <a:rPr lang="en-US" dirty="0">
                <a:solidFill>
                  <a:schemeClr val="accent1"/>
                </a:solidFill>
              </a:rPr>
              <a:t>"name"</a:t>
            </a:r>
            <a:r>
              <a:rPr lang="en-US" dirty="0"/>
              <a:t>:</a:t>
            </a:r>
            <a:r>
              <a:rPr lang="en-US" dirty="0">
                <a:solidFill>
                  <a:srgbClr val="D83B01"/>
                </a:solidFill>
              </a:rPr>
              <a:t>"gizmo"</a:t>
            </a:r>
            <a:r>
              <a:rPr lang="en-US" dirty="0"/>
              <a:t>,</a:t>
            </a:r>
          </a:p>
          <a:p>
            <a:r>
              <a:rPr lang="en-US" dirty="0"/>
              <a:t>    </a:t>
            </a:r>
            <a:r>
              <a:rPr lang="en-US" dirty="0">
                <a:solidFill>
                  <a:schemeClr val="accent1"/>
                </a:solidFill>
              </a:rPr>
              <a:t>"</a:t>
            </a:r>
            <a:r>
              <a:rPr lang="en-US" dirty="0" err="1">
                <a:solidFill>
                  <a:schemeClr val="accent1"/>
                </a:solidFill>
              </a:rPr>
              <a:t>category"</a:t>
            </a:r>
            <a:r>
              <a:rPr lang="en-US" dirty="0" err="1"/>
              <a:t>:"widgets</a:t>
            </a:r>
            <a:r>
              <a:rPr lang="en-US" dirty="0"/>
              <a:t>",</a:t>
            </a:r>
          </a:p>
          <a:p>
            <a:r>
              <a:rPr lang="en-US" dirty="0"/>
              <a:t>    </a:t>
            </a:r>
            <a:r>
              <a:rPr lang="en-US" dirty="0">
                <a:solidFill>
                  <a:schemeClr val="accent1"/>
                </a:solidFill>
              </a:rPr>
              <a:t>"</a:t>
            </a:r>
            <a:r>
              <a:rPr lang="en-US" dirty="0" err="1">
                <a:solidFill>
                  <a:schemeClr val="accent1"/>
                </a:solidFill>
              </a:rPr>
              <a:t>color"</a:t>
            </a:r>
            <a:r>
              <a:rPr lang="en-US" dirty="0" err="1"/>
              <a:t>:"blue</a:t>
            </a:r>
            <a:r>
              <a:rPr lang="en-US" dirty="0"/>
              <a:t>",</a:t>
            </a:r>
          </a:p>
          <a:p>
            <a:r>
              <a:rPr lang="en-US" dirty="0"/>
              <a:t>    </a:t>
            </a:r>
            <a:r>
              <a:rPr lang="en-US" dirty="0">
                <a:solidFill>
                  <a:schemeClr val="accent1"/>
                </a:solidFill>
              </a:rPr>
              <a:t>"price"</a:t>
            </a:r>
            <a:r>
              <a:rPr lang="en-US" dirty="0"/>
              <a:t>:10</a:t>
            </a:r>
          </a:p>
          <a:p>
            <a:r>
              <a:rPr lang="en-US" dirty="0"/>
              <a:t>}</a:t>
            </a:r>
          </a:p>
        </p:txBody>
      </p:sp>
    </p:spTree>
    <p:extLst>
      <p:ext uri="{BB962C8B-B14F-4D97-AF65-F5344CB8AC3E}">
        <p14:creationId xmlns:p14="http://schemas.microsoft.com/office/powerpoint/2010/main" val="60311046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EFAB-DF31-49A4-A8E5-5F6575924342}"/>
              </a:ext>
            </a:extLst>
          </p:cNvPr>
          <p:cNvSpPr>
            <a:spLocks noGrp="1"/>
          </p:cNvSpPr>
          <p:nvPr>
            <p:ph type="title"/>
          </p:nvPr>
        </p:nvSpPr>
        <p:spPr/>
        <p:txBody>
          <a:bodyPr/>
          <a:lstStyle/>
          <a:p>
            <a:r>
              <a:rPr lang="en-US" dirty="0"/>
              <a:t>PATCH methods</a:t>
            </a:r>
          </a:p>
        </p:txBody>
      </p:sp>
      <p:sp>
        <p:nvSpPr>
          <p:cNvPr id="3" name="Content Placeholder 2">
            <a:extLst>
              <a:ext uri="{FF2B5EF4-FFF2-40B4-BE49-F238E27FC236}">
                <a16:creationId xmlns:a16="http://schemas.microsoft.com/office/drawing/2014/main" id="{36C32E8A-4A07-48DE-9759-44F20A35506A}"/>
              </a:ext>
            </a:extLst>
          </p:cNvPr>
          <p:cNvSpPr>
            <a:spLocks noGrp="1"/>
          </p:cNvSpPr>
          <p:nvPr>
            <p:ph sz="quarter" idx="10"/>
          </p:nvPr>
        </p:nvSpPr>
        <p:spPr>
          <a:xfrm>
            <a:off x="584200" y="1435100"/>
            <a:ext cx="11018838" cy="2880789"/>
          </a:xfrm>
        </p:spPr>
        <p:txBody>
          <a:bodyPr/>
          <a:lstStyle/>
          <a:p>
            <a:r>
              <a:rPr lang="en-US" sz="1800" dirty="0"/>
              <a:t>JSON merge patch is somewhat simpler. </a:t>
            </a:r>
          </a:p>
          <a:p>
            <a:endParaRPr lang="en-US" sz="1800" dirty="0"/>
          </a:p>
          <a:p>
            <a:r>
              <a:rPr lang="en-US" sz="1800" dirty="0"/>
              <a:t>The patch document has the same structure as the original JSON resource, but includes just the subset of fields that should be changed or added. </a:t>
            </a:r>
          </a:p>
          <a:p>
            <a:endParaRPr lang="en-US" sz="1800" dirty="0"/>
          </a:p>
          <a:p>
            <a:r>
              <a:rPr lang="en-US" sz="1800" dirty="0"/>
              <a:t>In addition, a field can be deleted by specifying null for the field value in the patch document. (That means merge patch is not suitable if the original resource can have explicit null values.)</a:t>
            </a:r>
          </a:p>
          <a:p>
            <a:endParaRPr lang="en-US" sz="1800" dirty="0"/>
          </a:p>
          <a:p>
            <a:r>
              <a:rPr lang="en-US" sz="1800" dirty="0"/>
              <a:t>For example, suppose the original resource has the following JSON representation:</a:t>
            </a:r>
          </a:p>
        </p:txBody>
      </p:sp>
      <p:sp>
        <p:nvSpPr>
          <p:cNvPr id="5" name="TextBox 4">
            <a:extLst>
              <a:ext uri="{FF2B5EF4-FFF2-40B4-BE49-F238E27FC236}">
                <a16:creationId xmlns:a16="http://schemas.microsoft.com/office/drawing/2014/main" id="{1C86DB5A-F563-4535-AC54-B75D94834E5C}"/>
              </a:ext>
            </a:extLst>
          </p:cNvPr>
          <p:cNvSpPr txBox="1"/>
          <p:nvPr/>
        </p:nvSpPr>
        <p:spPr>
          <a:xfrm>
            <a:off x="871417" y="4497862"/>
            <a:ext cx="6760306" cy="1722010"/>
          </a:xfrm>
          <a:prstGeom prst="rect">
            <a:avLst/>
          </a:prstGeom>
          <a:noFill/>
        </p:spPr>
        <p:txBody>
          <a:bodyPr wrap="square">
            <a:spAutoFit/>
          </a:bodyPr>
          <a:lstStyle/>
          <a:p>
            <a:r>
              <a:rPr lang="en-US" dirty="0"/>
              <a:t>{</a:t>
            </a:r>
          </a:p>
          <a:p>
            <a:r>
              <a:rPr lang="en-US" dirty="0"/>
              <a:t>    </a:t>
            </a:r>
            <a:r>
              <a:rPr lang="en-US" dirty="0">
                <a:solidFill>
                  <a:schemeClr val="accent1"/>
                </a:solidFill>
              </a:rPr>
              <a:t>"name"</a:t>
            </a:r>
            <a:r>
              <a:rPr lang="en-US" dirty="0"/>
              <a:t>:</a:t>
            </a:r>
            <a:r>
              <a:rPr lang="en-US" dirty="0">
                <a:solidFill>
                  <a:srgbClr val="D83B01"/>
                </a:solidFill>
              </a:rPr>
              <a:t>"gizmo"</a:t>
            </a:r>
            <a:r>
              <a:rPr lang="en-US" dirty="0"/>
              <a:t>,</a:t>
            </a:r>
          </a:p>
          <a:p>
            <a:r>
              <a:rPr lang="en-US" dirty="0"/>
              <a:t>    </a:t>
            </a:r>
            <a:r>
              <a:rPr lang="en-US" dirty="0">
                <a:solidFill>
                  <a:schemeClr val="accent1"/>
                </a:solidFill>
              </a:rPr>
              <a:t>"</a:t>
            </a:r>
            <a:r>
              <a:rPr lang="en-US" dirty="0" err="1">
                <a:solidFill>
                  <a:schemeClr val="accent1"/>
                </a:solidFill>
              </a:rPr>
              <a:t>category"</a:t>
            </a:r>
            <a:r>
              <a:rPr lang="en-US" dirty="0" err="1"/>
              <a:t>:"widgets</a:t>
            </a:r>
            <a:r>
              <a:rPr lang="en-US" dirty="0"/>
              <a:t>",</a:t>
            </a:r>
          </a:p>
          <a:p>
            <a:r>
              <a:rPr lang="en-US" dirty="0"/>
              <a:t>    </a:t>
            </a:r>
            <a:r>
              <a:rPr lang="en-US" dirty="0">
                <a:solidFill>
                  <a:schemeClr val="accent1"/>
                </a:solidFill>
              </a:rPr>
              <a:t>"</a:t>
            </a:r>
            <a:r>
              <a:rPr lang="en-US" dirty="0" err="1">
                <a:solidFill>
                  <a:schemeClr val="accent1"/>
                </a:solidFill>
              </a:rPr>
              <a:t>color"</a:t>
            </a:r>
            <a:r>
              <a:rPr lang="en-US" dirty="0" err="1"/>
              <a:t>:"blue</a:t>
            </a:r>
            <a:r>
              <a:rPr lang="en-US" dirty="0"/>
              <a:t>",</a:t>
            </a:r>
          </a:p>
          <a:p>
            <a:r>
              <a:rPr lang="en-US" dirty="0"/>
              <a:t>    </a:t>
            </a:r>
            <a:r>
              <a:rPr lang="en-US" dirty="0">
                <a:solidFill>
                  <a:schemeClr val="accent1"/>
                </a:solidFill>
              </a:rPr>
              <a:t>"price"</a:t>
            </a:r>
            <a:r>
              <a:rPr lang="en-US" dirty="0"/>
              <a:t>:10</a:t>
            </a:r>
          </a:p>
          <a:p>
            <a:r>
              <a:rPr lang="en-US" dirty="0"/>
              <a:t>}</a:t>
            </a:r>
          </a:p>
        </p:txBody>
      </p:sp>
      <p:sp>
        <p:nvSpPr>
          <p:cNvPr id="6" name="TextBox 5">
            <a:extLst>
              <a:ext uri="{FF2B5EF4-FFF2-40B4-BE49-F238E27FC236}">
                <a16:creationId xmlns:a16="http://schemas.microsoft.com/office/drawing/2014/main" id="{2B056565-D6A8-4F11-ADA1-20A1A9FEC721}"/>
              </a:ext>
            </a:extLst>
          </p:cNvPr>
          <p:cNvSpPr txBox="1"/>
          <p:nvPr/>
        </p:nvSpPr>
        <p:spPr>
          <a:xfrm>
            <a:off x="5208956" y="4995395"/>
            <a:ext cx="6760306" cy="1450397"/>
          </a:xfrm>
          <a:prstGeom prst="rect">
            <a:avLst/>
          </a:prstGeom>
          <a:noFill/>
        </p:spPr>
        <p:txBody>
          <a:bodyPr wrap="square">
            <a:spAutoFit/>
          </a:bodyPr>
          <a:lstStyle/>
          <a:p>
            <a:r>
              <a:rPr lang="en-US" dirty="0"/>
              <a:t>{</a:t>
            </a:r>
          </a:p>
          <a:p>
            <a:r>
              <a:rPr lang="en-US" dirty="0"/>
              <a:t>    </a:t>
            </a:r>
            <a:r>
              <a:rPr lang="en-US" dirty="0">
                <a:solidFill>
                  <a:schemeClr val="accent1"/>
                </a:solidFill>
              </a:rPr>
              <a:t>"price"</a:t>
            </a:r>
            <a:r>
              <a:rPr lang="en-US" dirty="0"/>
              <a:t>:12,</a:t>
            </a:r>
          </a:p>
          <a:p>
            <a:r>
              <a:rPr lang="en-US" dirty="0"/>
              <a:t>    </a:t>
            </a:r>
            <a:r>
              <a:rPr lang="en-US" dirty="0">
                <a:solidFill>
                  <a:schemeClr val="accent1"/>
                </a:solidFill>
              </a:rPr>
              <a:t>"</a:t>
            </a:r>
            <a:r>
              <a:rPr lang="en-US" dirty="0" err="1">
                <a:solidFill>
                  <a:schemeClr val="accent1"/>
                </a:solidFill>
              </a:rPr>
              <a:t>color"</a:t>
            </a:r>
            <a:r>
              <a:rPr lang="en-US" dirty="0" err="1"/>
              <a:t>:</a:t>
            </a:r>
            <a:r>
              <a:rPr lang="en-US" dirty="0" err="1">
                <a:solidFill>
                  <a:schemeClr val="accent4"/>
                </a:solidFill>
              </a:rPr>
              <a:t>null</a:t>
            </a:r>
            <a:r>
              <a:rPr lang="en-US" dirty="0"/>
              <a:t>,</a:t>
            </a:r>
          </a:p>
          <a:p>
            <a:r>
              <a:rPr lang="en-US" dirty="0"/>
              <a:t>    </a:t>
            </a:r>
            <a:r>
              <a:rPr lang="en-US" dirty="0">
                <a:solidFill>
                  <a:schemeClr val="accent1"/>
                </a:solidFill>
              </a:rPr>
              <a:t>"size"</a:t>
            </a:r>
            <a:r>
              <a:rPr lang="en-US" dirty="0"/>
              <a:t>:</a:t>
            </a:r>
            <a:r>
              <a:rPr lang="en-US" dirty="0">
                <a:solidFill>
                  <a:srgbClr val="D83B01"/>
                </a:solidFill>
              </a:rPr>
              <a:t>"small"</a:t>
            </a:r>
          </a:p>
          <a:p>
            <a:r>
              <a:rPr lang="en-US" dirty="0"/>
              <a:t>}</a:t>
            </a:r>
          </a:p>
        </p:txBody>
      </p:sp>
      <p:sp>
        <p:nvSpPr>
          <p:cNvPr id="8" name="TextBox 7">
            <a:extLst>
              <a:ext uri="{FF2B5EF4-FFF2-40B4-BE49-F238E27FC236}">
                <a16:creationId xmlns:a16="http://schemas.microsoft.com/office/drawing/2014/main" id="{FAD05ACD-BA52-4072-B770-DE45EF3486F2}"/>
              </a:ext>
            </a:extLst>
          </p:cNvPr>
          <p:cNvSpPr txBox="1"/>
          <p:nvPr/>
        </p:nvSpPr>
        <p:spPr>
          <a:xfrm>
            <a:off x="5208956" y="4449476"/>
            <a:ext cx="7432430" cy="363946"/>
          </a:xfrm>
          <a:prstGeom prst="rect">
            <a:avLst/>
          </a:prstGeom>
          <a:noFill/>
        </p:spPr>
        <p:txBody>
          <a:bodyPr wrap="square">
            <a:spAutoFit/>
          </a:bodyPr>
          <a:lstStyle/>
          <a:p>
            <a:r>
              <a:rPr lang="en-US" b="0" i="0" dirty="0">
                <a:solidFill>
                  <a:srgbClr val="171717"/>
                </a:solidFill>
                <a:effectLst/>
                <a:latin typeface="Segoe UI" panose="020B0502040204020203" pitchFamily="34" charset="0"/>
              </a:rPr>
              <a:t>Here is a possible JSON merge patch for this resource:</a:t>
            </a:r>
            <a:endParaRPr lang="en-US" dirty="0"/>
          </a:p>
        </p:txBody>
      </p:sp>
      <p:sp>
        <p:nvSpPr>
          <p:cNvPr id="10" name="TextBox 9">
            <a:extLst>
              <a:ext uri="{FF2B5EF4-FFF2-40B4-BE49-F238E27FC236}">
                <a16:creationId xmlns:a16="http://schemas.microsoft.com/office/drawing/2014/main" id="{C542CEAB-2ABF-43B6-895A-D7D687D2AA56}"/>
              </a:ext>
            </a:extLst>
          </p:cNvPr>
          <p:cNvSpPr txBox="1"/>
          <p:nvPr/>
        </p:nvSpPr>
        <p:spPr>
          <a:xfrm>
            <a:off x="7069015" y="4995395"/>
            <a:ext cx="4833816" cy="1722010"/>
          </a:xfrm>
          <a:prstGeom prst="rect">
            <a:avLst/>
          </a:prstGeom>
          <a:noFill/>
        </p:spPr>
        <p:txBody>
          <a:bodyPr wrap="square">
            <a:spAutoFit/>
          </a:bodyPr>
          <a:lstStyle/>
          <a:p>
            <a:r>
              <a:rPr lang="en-US" dirty="0"/>
              <a:t>This tells the server to update price, delete color, and add size, while name and category are not modified. For the exact details of JSON merge patch, see </a:t>
            </a:r>
            <a:r>
              <a:rPr lang="en-US" dirty="0">
                <a:hlinkClick r:id="rId2"/>
              </a:rPr>
              <a:t>RFC 7396</a:t>
            </a:r>
            <a:r>
              <a:rPr lang="en-US" dirty="0"/>
              <a:t>. The media type for JSON merge patch is </a:t>
            </a:r>
            <a:r>
              <a:rPr lang="en-US" b="1" dirty="0"/>
              <a:t>application/</a:t>
            </a:r>
            <a:r>
              <a:rPr lang="en-US" b="1" dirty="0" err="1"/>
              <a:t>merge-patch+json</a:t>
            </a:r>
            <a:r>
              <a:rPr lang="en-US" b="1" dirty="0"/>
              <a:t>.</a:t>
            </a:r>
          </a:p>
        </p:txBody>
      </p:sp>
    </p:spTree>
    <p:extLst>
      <p:ext uri="{BB962C8B-B14F-4D97-AF65-F5344CB8AC3E}">
        <p14:creationId xmlns:p14="http://schemas.microsoft.com/office/powerpoint/2010/main" val="6937408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EFAB-DF31-49A4-A8E5-5F6575924342}"/>
              </a:ext>
            </a:extLst>
          </p:cNvPr>
          <p:cNvSpPr>
            <a:spLocks noGrp="1"/>
          </p:cNvSpPr>
          <p:nvPr>
            <p:ph type="title"/>
          </p:nvPr>
        </p:nvSpPr>
        <p:spPr/>
        <p:txBody>
          <a:bodyPr/>
          <a:lstStyle/>
          <a:p>
            <a:r>
              <a:rPr lang="en-US" dirty="0"/>
              <a:t>PATCH methods</a:t>
            </a:r>
          </a:p>
        </p:txBody>
      </p:sp>
      <p:sp>
        <p:nvSpPr>
          <p:cNvPr id="3" name="Content Placeholder 2">
            <a:extLst>
              <a:ext uri="{FF2B5EF4-FFF2-40B4-BE49-F238E27FC236}">
                <a16:creationId xmlns:a16="http://schemas.microsoft.com/office/drawing/2014/main" id="{36C32E8A-4A07-48DE-9759-44F20A35506A}"/>
              </a:ext>
            </a:extLst>
          </p:cNvPr>
          <p:cNvSpPr>
            <a:spLocks noGrp="1"/>
          </p:cNvSpPr>
          <p:nvPr>
            <p:ph sz="quarter" idx="10"/>
          </p:nvPr>
        </p:nvSpPr>
        <p:spPr>
          <a:xfrm>
            <a:off x="584200" y="1435100"/>
            <a:ext cx="11018838" cy="4154984"/>
          </a:xfrm>
        </p:spPr>
        <p:txBody>
          <a:bodyPr/>
          <a:lstStyle/>
          <a:p>
            <a:r>
              <a:rPr lang="en-US" sz="1800" dirty="0"/>
              <a:t>Merge patch is not suitable if the original resource can contain explicit null values, due to the special meaning of </a:t>
            </a:r>
            <a:r>
              <a:rPr lang="en-US" sz="1800" b="1" dirty="0"/>
              <a:t>null</a:t>
            </a:r>
            <a:r>
              <a:rPr lang="en-US" sz="1800" dirty="0"/>
              <a:t> in the patch document. </a:t>
            </a:r>
          </a:p>
          <a:p>
            <a:endParaRPr lang="en-US" sz="1800" dirty="0"/>
          </a:p>
          <a:p>
            <a:r>
              <a:rPr lang="en-US" sz="1800" dirty="0"/>
              <a:t>Also, the patch document doesn't specify the order that the server should apply the updates. That may or may not matter, depending on the data and the domain. </a:t>
            </a:r>
          </a:p>
          <a:p>
            <a:endParaRPr lang="en-US" sz="1800" dirty="0"/>
          </a:p>
          <a:p>
            <a:r>
              <a:rPr lang="en-US" sz="1800" dirty="0"/>
              <a:t>JSON patch, defined in </a:t>
            </a:r>
            <a:r>
              <a:rPr lang="en-US" sz="1800" dirty="0">
                <a:hlinkClick r:id="rId2"/>
              </a:rPr>
              <a:t>RFC 6902</a:t>
            </a:r>
            <a:r>
              <a:rPr lang="en-US" sz="1800" dirty="0"/>
              <a:t>, is more flexible. </a:t>
            </a:r>
          </a:p>
          <a:p>
            <a:endParaRPr lang="en-US" sz="1800" dirty="0"/>
          </a:p>
          <a:p>
            <a:r>
              <a:rPr lang="en-US" sz="1800" dirty="0"/>
              <a:t>It specifies the changes as a sequence of operations to apply. </a:t>
            </a:r>
          </a:p>
          <a:p>
            <a:endParaRPr lang="en-US" sz="1800" dirty="0"/>
          </a:p>
          <a:p>
            <a:r>
              <a:rPr lang="en-US" sz="1800" dirty="0"/>
              <a:t>Operations include add, remove, replace, copy, and test (to validate values). </a:t>
            </a:r>
          </a:p>
          <a:p>
            <a:endParaRPr lang="en-US" sz="1800" dirty="0"/>
          </a:p>
          <a:p>
            <a:r>
              <a:rPr lang="en-US" sz="1800" dirty="0"/>
              <a:t>The media type for JSON patch is </a:t>
            </a:r>
            <a:r>
              <a:rPr lang="en-US" sz="1800" b="1" dirty="0"/>
              <a:t>application/</a:t>
            </a:r>
            <a:r>
              <a:rPr lang="en-US" sz="1800" b="1" dirty="0" err="1"/>
              <a:t>json-patch+json</a:t>
            </a:r>
            <a:r>
              <a:rPr lang="en-US" sz="1800" dirty="0"/>
              <a:t>.</a:t>
            </a:r>
          </a:p>
        </p:txBody>
      </p:sp>
    </p:spTree>
    <p:extLst>
      <p:ext uri="{BB962C8B-B14F-4D97-AF65-F5344CB8AC3E}">
        <p14:creationId xmlns:p14="http://schemas.microsoft.com/office/powerpoint/2010/main" val="387373491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EFAB-DF31-49A4-A8E5-5F6575924342}"/>
              </a:ext>
            </a:extLst>
          </p:cNvPr>
          <p:cNvSpPr>
            <a:spLocks noGrp="1"/>
          </p:cNvSpPr>
          <p:nvPr>
            <p:ph type="title"/>
          </p:nvPr>
        </p:nvSpPr>
        <p:spPr/>
        <p:txBody>
          <a:bodyPr/>
          <a:lstStyle/>
          <a:p>
            <a:r>
              <a:rPr lang="en-US" dirty="0"/>
              <a:t>PATCH methods</a:t>
            </a:r>
          </a:p>
        </p:txBody>
      </p:sp>
      <p:sp>
        <p:nvSpPr>
          <p:cNvPr id="3" name="Content Placeholder 2">
            <a:extLst>
              <a:ext uri="{FF2B5EF4-FFF2-40B4-BE49-F238E27FC236}">
                <a16:creationId xmlns:a16="http://schemas.microsoft.com/office/drawing/2014/main" id="{36C32E8A-4A07-48DE-9759-44F20A35506A}"/>
              </a:ext>
            </a:extLst>
          </p:cNvPr>
          <p:cNvSpPr>
            <a:spLocks noGrp="1"/>
          </p:cNvSpPr>
          <p:nvPr>
            <p:ph sz="quarter" idx="10"/>
          </p:nvPr>
        </p:nvSpPr>
        <p:spPr>
          <a:xfrm>
            <a:off x="584200" y="1435100"/>
            <a:ext cx="11018838" cy="553998"/>
          </a:xfrm>
        </p:spPr>
        <p:txBody>
          <a:bodyPr/>
          <a:lstStyle/>
          <a:p>
            <a:pPr marL="0" indent="0">
              <a:buNone/>
            </a:pPr>
            <a:r>
              <a:rPr lang="en-US" sz="1800" dirty="0"/>
              <a:t>Here are some typical error conditions that might be encountered when processing a PATCH request, along with the appropriate HTTP status code.</a:t>
            </a:r>
          </a:p>
        </p:txBody>
      </p:sp>
      <p:graphicFrame>
        <p:nvGraphicFramePr>
          <p:cNvPr id="4" name="Table 4">
            <a:extLst>
              <a:ext uri="{FF2B5EF4-FFF2-40B4-BE49-F238E27FC236}">
                <a16:creationId xmlns:a16="http://schemas.microsoft.com/office/drawing/2014/main" id="{938DA4D9-D525-4BA6-A7AC-86932C0D2FE3}"/>
              </a:ext>
            </a:extLst>
          </p:cNvPr>
          <p:cNvGraphicFramePr>
            <a:graphicFrameLocks noGrp="1"/>
          </p:cNvGraphicFramePr>
          <p:nvPr>
            <p:extLst>
              <p:ext uri="{D42A27DB-BD31-4B8C-83A1-F6EECF244321}">
                <p14:modId xmlns:p14="http://schemas.microsoft.com/office/powerpoint/2010/main" val="2985065949"/>
              </p:ext>
            </p:extLst>
          </p:nvPr>
        </p:nvGraphicFramePr>
        <p:xfrm>
          <a:off x="1906954" y="2861081"/>
          <a:ext cx="8128000" cy="22961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0965178"/>
                    </a:ext>
                  </a:extLst>
                </a:gridCol>
                <a:gridCol w="4064000">
                  <a:extLst>
                    <a:ext uri="{9D8B030D-6E8A-4147-A177-3AD203B41FA5}">
                      <a16:colId xmlns:a16="http://schemas.microsoft.com/office/drawing/2014/main" val="4056514554"/>
                    </a:ext>
                  </a:extLst>
                </a:gridCol>
              </a:tblGrid>
              <a:tr h="370840">
                <a:tc>
                  <a:txBody>
                    <a:bodyPr/>
                    <a:lstStyle/>
                    <a:p>
                      <a:pPr algn="l" fontAlgn="t"/>
                      <a:r>
                        <a:rPr lang="en-US" dirty="0">
                          <a:effectLst/>
                        </a:rPr>
                        <a:t>Error condition</a:t>
                      </a:r>
                    </a:p>
                  </a:txBody>
                  <a:tcPr/>
                </a:tc>
                <a:tc>
                  <a:txBody>
                    <a:bodyPr/>
                    <a:lstStyle/>
                    <a:p>
                      <a:pPr algn="l" fontAlgn="t"/>
                      <a:r>
                        <a:rPr lang="en-US">
                          <a:effectLst/>
                        </a:rPr>
                        <a:t>HTTP status code</a:t>
                      </a:r>
                    </a:p>
                  </a:txBody>
                  <a:tcPr/>
                </a:tc>
                <a:extLst>
                  <a:ext uri="{0D108BD9-81ED-4DB2-BD59-A6C34878D82A}">
                    <a16:rowId xmlns:a16="http://schemas.microsoft.com/office/drawing/2014/main" val="3301314758"/>
                  </a:ext>
                </a:extLst>
              </a:tr>
              <a:tr h="370840">
                <a:tc>
                  <a:txBody>
                    <a:bodyPr/>
                    <a:lstStyle/>
                    <a:p>
                      <a:pPr algn="l" fontAlgn="t"/>
                      <a:r>
                        <a:rPr lang="en-US">
                          <a:effectLst/>
                        </a:rPr>
                        <a:t>The patch document format isn't supported.</a:t>
                      </a:r>
                    </a:p>
                  </a:txBody>
                  <a:tcPr/>
                </a:tc>
                <a:tc>
                  <a:txBody>
                    <a:bodyPr/>
                    <a:lstStyle/>
                    <a:p>
                      <a:pPr algn="l" fontAlgn="t"/>
                      <a:r>
                        <a:rPr lang="en-US">
                          <a:effectLst/>
                        </a:rPr>
                        <a:t>415 (Unsupported Media Type)</a:t>
                      </a:r>
                    </a:p>
                  </a:txBody>
                  <a:tcPr/>
                </a:tc>
                <a:extLst>
                  <a:ext uri="{0D108BD9-81ED-4DB2-BD59-A6C34878D82A}">
                    <a16:rowId xmlns:a16="http://schemas.microsoft.com/office/drawing/2014/main" val="621000224"/>
                  </a:ext>
                </a:extLst>
              </a:tr>
              <a:tr h="370840">
                <a:tc>
                  <a:txBody>
                    <a:bodyPr/>
                    <a:lstStyle/>
                    <a:p>
                      <a:pPr algn="l" fontAlgn="t"/>
                      <a:r>
                        <a:rPr lang="en-US">
                          <a:effectLst/>
                        </a:rPr>
                        <a:t>Malformed patch document.</a:t>
                      </a:r>
                    </a:p>
                  </a:txBody>
                  <a:tcPr/>
                </a:tc>
                <a:tc>
                  <a:txBody>
                    <a:bodyPr/>
                    <a:lstStyle/>
                    <a:p>
                      <a:pPr algn="l" fontAlgn="t"/>
                      <a:r>
                        <a:rPr lang="en-US">
                          <a:effectLst/>
                        </a:rPr>
                        <a:t>400 (Bad Request)</a:t>
                      </a:r>
                    </a:p>
                  </a:txBody>
                  <a:tcPr/>
                </a:tc>
                <a:extLst>
                  <a:ext uri="{0D108BD9-81ED-4DB2-BD59-A6C34878D82A}">
                    <a16:rowId xmlns:a16="http://schemas.microsoft.com/office/drawing/2014/main" val="1808185496"/>
                  </a:ext>
                </a:extLst>
              </a:tr>
              <a:tr h="370840">
                <a:tc>
                  <a:txBody>
                    <a:bodyPr/>
                    <a:lstStyle/>
                    <a:p>
                      <a:pPr algn="l" fontAlgn="t"/>
                      <a:r>
                        <a:rPr lang="en-US">
                          <a:effectLst/>
                        </a:rPr>
                        <a:t>The patch document is valid, but the changes can't be applied to the resource in its current state.</a:t>
                      </a:r>
                    </a:p>
                  </a:txBody>
                  <a:tcPr/>
                </a:tc>
                <a:tc>
                  <a:txBody>
                    <a:bodyPr/>
                    <a:lstStyle/>
                    <a:p>
                      <a:pPr algn="l" fontAlgn="t"/>
                      <a:r>
                        <a:rPr lang="en-US" dirty="0">
                          <a:effectLst/>
                        </a:rPr>
                        <a:t>409 (Conflict)</a:t>
                      </a:r>
                    </a:p>
                  </a:txBody>
                  <a:tcPr/>
                </a:tc>
                <a:extLst>
                  <a:ext uri="{0D108BD9-81ED-4DB2-BD59-A6C34878D82A}">
                    <a16:rowId xmlns:a16="http://schemas.microsoft.com/office/drawing/2014/main" val="831811213"/>
                  </a:ext>
                </a:extLst>
              </a:tr>
            </a:tbl>
          </a:graphicData>
        </a:graphic>
      </p:graphicFrame>
    </p:spTree>
    <p:extLst>
      <p:ext uri="{BB962C8B-B14F-4D97-AF65-F5344CB8AC3E}">
        <p14:creationId xmlns:p14="http://schemas.microsoft.com/office/powerpoint/2010/main" val="260846246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58081-8F09-45D2-A271-4425230F18E2}"/>
              </a:ext>
            </a:extLst>
          </p:cNvPr>
          <p:cNvSpPr>
            <a:spLocks noGrp="1"/>
          </p:cNvSpPr>
          <p:nvPr>
            <p:ph type="title"/>
          </p:nvPr>
        </p:nvSpPr>
        <p:spPr>
          <a:xfrm>
            <a:off x="588263" y="457200"/>
            <a:ext cx="11018520" cy="553998"/>
          </a:xfrm>
        </p:spPr>
        <p:txBody>
          <a:bodyPr/>
          <a:lstStyle/>
          <a:p>
            <a:r>
              <a:rPr lang="en-US" dirty="0"/>
              <a:t>DELETE methods</a:t>
            </a:r>
          </a:p>
        </p:txBody>
      </p:sp>
      <p:sp>
        <p:nvSpPr>
          <p:cNvPr id="3" name="Content Placeholder 2">
            <a:extLst>
              <a:ext uri="{FF2B5EF4-FFF2-40B4-BE49-F238E27FC236}">
                <a16:creationId xmlns:a16="http://schemas.microsoft.com/office/drawing/2014/main" id="{5CCEA142-BB64-44C5-BA0A-D678F037CC05}"/>
              </a:ext>
            </a:extLst>
          </p:cNvPr>
          <p:cNvSpPr>
            <a:spLocks noGrp="1"/>
          </p:cNvSpPr>
          <p:nvPr>
            <p:ph sz="quarter" idx="10"/>
          </p:nvPr>
        </p:nvSpPr>
        <p:spPr>
          <a:xfrm>
            <a:off x="584200" y="1435100"/>
            <a:ext cx="11018838" cy="3188565"/>
          </a:xfrm>
        </p:spPr>
        <p:txBody>
          <a:bodyPr/>
          <a:lstStyle/>
          <a:p>
            <a:r>
              <a:rPr lang="en-US" dirty="0"/>
              <a:t>If the delete operation is successful, the web server should respond with </a:t>
            </a:r>
            <a:r>
              <a:rPr lang="en-US" dirty="0">
                <a:solidFill>
                  <a:srgbClr val="0F780F"/>
                </a:solidFill>
              </a:rPr>
              <a:t>HTTP status code 204 (No Content)</a:t>
            </a:r>
            <a:r>
              <a:rPr lang="en-US" dirty="0"/>
              <a:t>, indicating that the process has been successfully handled, but that the response body contains no further information. </a:t>
            </a:r>
          </a:p>
          <a:p>
            <a:endParaRPr lang="en-US" dirty="0"/>
          </a:p>
          <a:p>
            <a:r>
              <a:rPr lang="en-US" dirty="0"/>
              <a:t>If the resource doesn't exist, the web server can return </a:t>
            </a:r>
            <a:r>
              <a:rPr lang="en-US" dirty="0">
                <a:solidFill>
                  <a:srgbClr val="D83B01"/>
                </a:solidFill>
              </a:rPr>
              <a:t>HTTP 404 (Not Found).</a:t>
            </a:r>
          </a:p>
        </p:txBody>
      </p:sp>
    </p:spTree>
    <p:extLst>
      <p:ext uri="{BB962C8B-B14F-4D97-AF65-F5344CB8AC3E}">
        <p14:creationId xmlns:p14="http://schemas.microsoft.com/office/powerpoint/2010/main" val="34888914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D2DF7-20B5-4AA8-A4A5-79473FA0DD23}"/>
              </a:ext>
            </a:extLst>
          </p:cNvPr>
          <p:cNvSpPr>
            <a:spLocks noGrp="1"/>
          </p:cNvSpPr>
          <p:nvPr>
            <p:ph type="title"/>
          </p:nvPr>
        </p:nvSpPr>
        <p:spPr/>
        <p:txBody>
          <a:bodyPr/>
          <a:lstStyle/>
          <a:p>
            <a:r>
              <a:rPr lang="en-US" dirty="0"/>
              <a:t>Event Storm</a:t>
            </a:r>
          </a:p>
        </p:txBody>
      </p:sp>
      <p:pic>
        <p:nvPicPr>
          <p:cNvPr id="7" name="Content Placeholder 6" descr="Chart&#10;&#10;Description automatically generated">
            <a:extLst>
              <a:ext uri="{FF2B5EF4-FFF2-40B4-BE49-F238E27FC236}">
                <a16:creationId xmlns:a16="http://schemas.microsoft.com/office/drawing/2014/main" id="{B4C44B40-C012-4A4D-A434-459AB940A881}"/>
              </a:ext>
            </a:extLst>
          </p:cNvPr>
          <p:cNvPicPr>
            <a:picLocks noGrp="1" noChangeAspect="1"/>
          </p:cNvPicPr>
          <p:nvPr>
            <p:ph sz="quarter" idx="10"/>
          </p:nvPr>
        </p:nvPicPr>
        <p:blipFill>
          <a:blip r:embed="rId2"/>
          <a:stretch>
            <a:fillRect/>
          </a:stretch>
        </p:blipFill>
        <p:spPr>
          <a:xfrm>
            <a:off x="2493108" y="1435100"/>
            <a:ext cx="6629002" cy="5290454"/>
          </a:xfrm>
        </p:spPr>
      </p:pic>
    </p:spTree>
    <p:extLst>
      <p:ext uri="{BB962C8B-B14F-4D97-AF65-F5344CB8AC3E}">
        <p14:creationId xmlns:p14="http://schemas.microsoft.com/office/powerpoint/2010/main" val="189051111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E67F-B8FB-467C-BC9E-EEA101590C9D}"/>
              </a:ext>
            </a:extLst>
          </p:cNvPr>
          <p:cNvSpPr>
            <a:spLocks noGrp="1"/>
          </p:cNvSpPr>
          <p:nvPr>
            <p:ph type="title"/>
          </p:nvPr>
        </p:nvSpPr>
        <p:spPr/>
        <p:txBody>
          <a:bodyPr/>
          <a:lstStyle/>
          <a:p>
            <a:r>
              <a:rPr lang="en-US" dirty="0"/>
              <a:t>Asynchronous operations</a:t>
            </a:r>
          </a:p>
        </p:txBody>
      </p:sp>
      <p:sp>
        <p:nvSpPr>
          <p:cNvPr id="3" name="Content Placeholder 2">
            <a:extLst>
              <a:ext uri="{FF2B5EF4-FFF2-40B4-BE49-F238E27FC236}">
                <a16:creationId xmlns:a16="http://schemas.microsoft.com/office/drawing/2014/main" id="{868D4125-B795-4517-8062-53B7360D34C2}"/>
              </a:ext>
            </a:extLst>
          </p:cNvPr>
          <p:cNvSpPr>
            <a:spLocks noGrp="1"/>
          </p:cNvSpPr>
          <p:nvPr>
            <p:ph sz="quarter" idx="10"/>
          </p:nvPr>
        </p:nvSpPr>
        <p:spPr>
          <a:xfrm>
            <a:off x="584200" y="1435100"/>
            <a:ext cx="11018838" cy="4431983"/>
          </a:xfrm>
        </p:spPr>
        <p:txBody>
          <a:bodyPr/>
          <a:lstStyle/>
          <a:p>
            <a:r>
              <a:rPr lang="en-US" sz="1800" dirty="0"/>
              <a:t>Sometimes a </a:t>
            </a:r>
            <a:r>
              <a:rPr lang="en-US" sz="1800" b="1" dirty="0"/>
              <a:t>POST</a:t>
            </a:r>
            <a:r>
              <a:rPr lang="en-US" sz="1800" dirty="0"/>
              <a:t>, </a:t>
            </a:r>
            <a:r>
              <a:rPr lang="en-US" sz="1800" b="1" dirty="0"/>
              <a:t>PUT</a:t>
            </a:r>
            <a:r>
              <a:rPr lang="en-US" sz="1800" dirty="0"/>
              <a:t>, </a:t>
            </a:r>
            <a:r>
              <a:rPr lang="en-US" sz="1800" b="1" dirty="0"/>
              <a:t>PATCH</a:t>
            </a:r>
            <a:r>
              <a:rPr lang="en-US" sz="1800" dirty="0"/>
              <a:t>, or </a:t>
            </a:r>
            <a:r>
              <a:rPr lang="en-US" sz="1800" b="1" dirty="0"/>
              <a:t>DELETE</a:t>
            </a:r>
            <a:r>
              <a:rPr lang="en-US" sz="1800" dirty="0"/>
              <a:t> operation might require processing that takes a while to complete. </a:t>
            </a:r>
          </a:p>
          <a:p>
            <a:endParaRPr lang="en-US" sz="1800" dirty="0"/>
          </a:p>
          <a:p>
            <a:r>
              <a:rPr lang="en-US" sz="1800" dirty="0"/>
              <a:t>If you wait for completion before sending a response to the client, it may cause unacceptable latency. </a:t>
            </a:r>
          </a:p>
          <a:p>
            <a:endParaRPr lang="en-US" sz="1800" dirty="0"/>
          </a:p>
          <a:p>
            <a:r>
              <a:rPr lang="en-US" sz="1800" dirty="0"/>
              <a:t>If so, consider making the operation asynchronous. </a:t>
            </a:r>
          </a:p>
          <a:p>
            <a:endParaRPr lang="en-US" sz="1800" dirty="0"/>
          </a:p>
          <a:p>
            <a:r>
              <a:rPr lang="en-US" sz="1800" dirty="0"/>
              <a:t>Return </a:t>
            </a:r>
            <a:r>
              <a:rPr lang="en-US" sz="1800" dirty="0">
                <a:solidFill>
                  <a:srgbClr val="0F780F"/>
                </a:solidFill>
              </a:rPr>
              <a:t>HTTP status code 202 (Accepted) </a:t>
            </a:r>
            <a:r>
              <a:rPr lang="en-US" sz="1800" dirty="0"/>
              <a:t>to indicate the request was accepted for processing but is not completed.</a:t>
            </a:r>
          </a:p>
          <a:p>
            <a:endParaRPr lang="en-US" sz="1800" dirty="0"/>
          </a:p>
          <a:p>
            <a:r>
              <a:rPr lang="en-US" sz="1800" dirty="0"/>
              <a:t>You should expose an endpoint that returns the status of an asynchronous request, so the client can monitor the status by polling the status endpoint. </a:t>
            </a:r>
          </a:p>
          <a:p>
            <a:endParaRPr lang="en-US" sz="1800" dirty="0"/>
          </a:p>
          <a:p>
            <a:r>
              <a:rPr lang="en-US" sz="1800" dirty="0"/>
              <a:t>Include the URI of the status endpoint in the Location header of the </a:t>
            </a:r>
            <a:r>
              <a:rPr lang="en-US" sz="1800" dirty="0">
                <a:solidFill>
                  <a:srgbClr val="0F780F"/>
                </a:solidFill>
              </a:rPr>
              <a:t>202</a:t>
            </a:r>
            <a:r>
              <a:rPr lang="en-US" sz="1800" dirty="0"/>
              <a:t> response. For example:</a:t>
            </a:r>
          </a:p>
        </p:txBody>
      </p:sp>
      <p:sp>
        <p:nvSpPr>
          <p:cNvPr id="5" name="TextBox 4">
            <a:extLst>
              <a:ext uri="{FF2B5EF4-FFF2-40B4-BE49-F238E27FC236}">
                <a16:creationId xmlns:a16="http://schemas.microsoft.com/office/drawing/2014/main" id="{0381266C-367C-4A73-9E58-D9CF5BB9C4A9}"/>
              </a:ext>
            </a:extLst>
          </p:cNvPr>
          <p:cNvSpPr txBox="1"/>
          <p:nvPr/>
        </p:nvSpPr>
        <p:spPr>
          <a:xfrm>
            <a:off x="4310185" y="6083020"/>
            <a:ext cx="6760306" cy="635559"/>
          </a:xfrm>
          <a:prstGeom prst="rect">
            <a:avLst/>
          </a:prstGeom>
          <a:noFill/>
        </p:spPr>
        <p:txBody>
          <a:bodyPr wrap="square">
            <a:spAutoFit/>
          </a:bodyPr>
          <a:lstStyle/>
          <a:p>
            <a:r>
              <a:rPr lang="en-US" dirty="0"/>
              <a:t>HTTP/1.1 202 Accepted</a:t>
            </a:r>
          </a:p>
          <a:p>
            <a:r>
              <a:rPr lang="en-US" dirty="0">
                <a:solidFill>
                  <a:schemeClr val="accent4"/>
                </a:solidFill>
              </a:rPr>
              <a:t>Location</a:t>
            </a:r>
            <a:r>
              <a:rPr lang="en-US" dirty="0"/>
              <a:t>: /</a:t>
            </a:r>
            <a:r>
              <a:rPr lang="en-US" dirty="0" err="1"/>
              <a:t>api</a:t>
            </a:r>
            <a:r>
              <a:rPr lang="en-US" dirty="0"/>
              <a:t>/status/12345</a:t>
            </a:r>
          </a:p>
        </p:txBody>
      </p:sp>
    </p:spTree>
    <p:extLst>
      <p:ext uri="{BB962C8B-B14F-4D97-AF65-F5344CB8AC3E}">
        <p14:creationId xmlns:p14="http://schemas.microsoft.com/office/powerpoint/2010/main" val="22817300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E67F-B8FB-467C-BC9E-EEA101590C9D}"/>
              </a:ext>
            </a:extLst>
          </p:cNvPr>
          <p:cNvSpPr>
            <a:spLocks noGrp="1"/>
          </p:cNvSpPr>
          <p:nvPr>
            <p:ph type="title"/>
          </p:nvPr>
        </p:nvSpPr>
        <p:spPr/>
        <p:txBody>
          <a:bodyPr/>
          <a:lstStyle/>
          <a:p>
            <a:r>
              <a:rPr lang="en-US" dirty="0"/>
              <a:t>Asynchronous operations</a:t>
            </a:r>
          </a:p>
        </p:txBody>
      </p:sp>
      <p:sp>
        <p:nvSpPr>
          <p:cNvPr id="3" name="Content Placeholder 2">
            <a:extLst>
              <a:ext uri="{FF2B5EF4-FFF2-40B4-BE49-F238E27FC236}">
                <a16:creationId xmlns:a16="http://schemas.microsoft.com/office/drawing/2014/main" id="{868D4125-B795-4517-8062-53B7360D34C2}"/>
              </a:ext>
            </a:extLst>
          </p:cNvPr>
          <p:cNvSpPr>
            <a:spLocks noGrp="1"/>
          </p:cNvSpPr>
          <p:nvPr>
            <p:ph sz="quarter" idx="10"/>
          </p:nvPr>
        </p:nvSpPr>
        <p:spPr>
          <a:xfrm>
            <a:off x="584200" y="1435100"/>
            <a:ext cx="11018838" cy="4099584"/>
          </a:xfrm>
        </p:spPr>
        <p:txBody>
          <a:bodyPr/>
          <a:lstStyle/>
          <a:p>
            <a:r>
              <a:rPr lang="en-US" sz="1800" dirty="0"/>
              <a:t>If the client sends a GET request to this endpoint, the response should contain the current status of the request. Optionally, it could also include an estimated time to completion or a link to cancel the operation.</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If the asynchronous operation creates a new resource, the status endpoint should return status code 303 (See Other) after the operation completes. In the 303 response, include a Location header that gives the URI of the new resource:</a:t>
            </a:r>
          </a:p>
        </p:txBody>
      </p:sp>
      <p:sp>
        <p:nvSpPr>
          <p:cNvPr id="6" name="TextBox 5">
            <a:extLst>
              <a:ext uri="{FF2B5EF4-FFF2-40B4-BE49-F238E27FC236}">
                <a16:creationId xmlns:a16="http://schemas.microsoft.com/office/drawing/2014/main" id="{94169FB8-B12D-4275-B9ED-E0F06D6AFB57}"/>
              </a:ext>
            </a:extLst>
          </p:cNvPr>
          <p:cNvSpPr txBox="1"/>
          <p:nvPr/>
        </p:nvSpPr>
        <p:spPr>
          <a:xfrm>
            <a:off x="4013200" y="2296382"/>
            <a:ext cx="6760306" cy="2265236"/>
          </a:xfrm>
          <a:prstGeom prst="rect">
            <a:avLst/>
          </a:prstGeom>
          <a:noFill/>
        </p:spPr>
        <p:txBody>
          <a:bodyPr wrap="square">
            <a:spAutoFit/>
          </a:bodyPr>
          <a:lstStyle/>
          <a:p>
            <a:r>
              <a:rPr lang="en-US" dirty="0"/>
              <a:t>HTTP/1.1 200 OK</a:t>
            </a:r>
          </a:p>
          <a:p>
            <a:r>
              <a:rPr lang="en-US" dirty="0">
                <a:solidFill>
                  <a:schemeClr val="accent4"/>
                </a:solidFill>
              </a:rPr>
              <a:t>Content-Type</a:t>
            </a:r>
            <a:r>
              <a:rPr lang="en-US" dirty="0"/>
              <a:t>: application/json</a:t>
            </a:r>
          </a:p>
          <a:p>
            <a:endParaRPr lang="en-US" dirty="0"/>
          </a:p>
          <a:p>
            <a:r>
              <a:rPr lang="en-US" dirty="0"/>
              <a:t>{</a:t>
            </a:r>
          </a:p>
          <a:p>
            <a:r>
              <a:rPr lang="en-US" dirty="0"/>
              <a:t>    "</a:t>
            </a:r>
            <a:r>
              <a:rPr lang="en-US" dirty="0" err="1"/>
              <a:t>status":"</a:t>
            </a:r>
            <a:r>
              <a:rPr lang="en-US" dirty="0" err="1">
                <a:solidFill>
                  <a:schemeClr val="accent1"/>
                </a:solidFill>
              </a:rPr>
              <a:t>In</a:t>
            </a:r>
            <a:r>
              <a:rPr lang="en-US" dirty="0"/>
              <a:t> progress",</a:t>
            </a:r>
          </a:p>
          <a:p>
            <a:r>
              <a:rPr lang="en-US" dirty="0"/>
              <a:t>    "link": { "</a:t>
            </a:r>
            <a:r>
              <a:rPr lang="en-US" dirty="0" err="1"/>
              <a:t>rel</a:t>
            </a:r>
            <a:r>
              <a:rPr lang="en-US" dirty="0"/>
              <a:t>":"cancel", "</a:t>
            </a:r>
            <a:r>
              <a:rPr lang="en-US" dirty="0" err="1"/>
              <a:t>method":"delete</a:t>
            </a:r>
            <a:r>
              <a:rPr lang="en-US" dirty="0"/>
              <a:t>", "</a:t>
            </a:r>
            <a:r>
              <a:rPr lang="en-US" dirty="0" err="1"/>
              <a:t>href</a:t>
            </a:r>
            <a:r>
              <a:rPr lang="en-US" dirty="0"/>
              <a:t>":"/</a:t>
            </a:r>
            <a:r>
              <a:rPr lang="en-US" dirty="0" err="1"/>
              <a:t>api</a:t>
            </a:r>
            <a:r>
              <a:rPr lang="en-US" dirty="0"/>
              <a:t>/status/12345" }</a:t>
            </a:r>
          </a:p>
          <a:p>
            <a:r>
              <a:rPr lang="en-US" dirty="0"/>
              <a:t>}</a:t>
            </a:r>
          </a:p>
        </p:txBody>
      </p:sp>
      <p:sp>
        <p:nvSpPr>
          <p:cNvPr id="8" name="TextBox 7">
            <a:extLst>
              <a:ext uri="{FF2B5EF4-FFF2-40B4-BE49-F238E27FC236}">
                <a16:creationId xmlns:a16="http://schemas.microsoft.com/office/drawing/2014/main" id="{940219E6-751D-4544-8426-6F3C59CA6699}"/>
              </a:ext>
            </a:extLst>
          </p:cNvPr>
          <p:cNvSpPr txBox="1"/>
          <p:nvPr/>
        </p:nvSpPr>
        <p:spPr>
          <a:xfrm>
            <a:off x="4013200" y="5534684"/>
            <a:ext cx="6760306" cy="635559"/>
          </a:xfrm>
          <a:prstGeom prst="rect">
            <a:avLst/>
          </a:prstGeom>
          <a:noFill/>
        </p:spPr>
        <p:txBody>
          <a:bodyPr wrap="square">
            <a:spAutoFit/>
          </a:bodyPr>
          <a:lstStyle/>
          <a:p>
            <a:r>
              <a:rPr lang="en-US" dirty="0"/>
              <a:t>HTTP/1.1 303 See Other</a:t>
            </a:r>
          </a:p>
          <a:p>
            <a:r>
              <a:rPr lang="en-US" dirty="0">
                <a:solidFill>
                  <a:schemeClr val="accent4"/>
                </a:solidFill>
              </a:rPr>
              <a:t>Location</a:t>
            </a:r>
            <a:r>
              <a:rPr lang="en-US" dirty="0"/>
              <a:t>: /</a:t>
            </a:r>
            <a:r>
              <a:rPr lang="en-US" dirty="0" err="1"/>
              <a:t>api</a:t>
            </a:r>
            <a:r>
              <a:rPr lang="en-US" dirty="0"/>
              <a:t>/orders/12345</a:t>
            </a:r>
          </a:p>
        </p:txBody>
      </p:sp>
      <p:sp>
        <p:nvSpPr>
          <p:cNvPr id="10" name="TextBox 9">
            <a:extLst>
              <a:ext uri="{FF2B5EF4-FFF2-40B4-BE49-F238E27FC236}">
                <a16:creationId xmlns:a16="http://schemas.microsoft.com/office/drawing/2014/main" id="{6B1B95F7-65C6-4F67-96A9-8AE1458E3AEA}"/>
              </a:ext>
            </a:extLst>
          </p:cNvPr>
          <p:cNvSpPr txBox="1"/>
          <p:nvPr/>
        </p:nvSpPr>
        <p:spPr>
          <a:xfrm>
            <a:off x="7678616" y="6213993"/>
            <a:ext cx="6760306" cy="363946"/>
          </a:xfrm>
          <a:prstGeom prst="rect">
            <a:avLst/>
          </a:prstGeom>
          <a:noFill/>
        </p:spPr>
        <p:txBody>
          <a:bodyPr wrap="square">
            <a:spAutoFit/>
          </a:bodyPr>
          <a:lstStyle/>
          <a:p>
            <a:r>
              <a:rPr lang="en-US" dirty="0">
                <a:hlinkClick r:id="rId2"/>
              </a:rPr>
              <a:t>Asynchronous Request-Reply pattern.</a:t>
            </a:r>
            <a:endParaRPr lang="en-US" dirty="0"/>
          </a:p>
        </p:txBody>
      </p:sp>
    </p:spTree>
    <p:extLst>
      <p:ext uri="{BB962C8B-B14F-4D97-AF65-F5344CB8AC3E}">
        <p14:creationId xmlns:p14="http://schemas.microsoft.com/office/powerpoint/2010/main" val="297378061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E67F-B8FB-467C-BC9E-EEA101590C9D}"/>
              </a:ext>
            </a:extLst>
          </p:cNvPr>
          <p:cNvSpPr>
            <a:spLocks noGrp="1"/>
          </p:cNvSpPr>
          <p:nvPr>
            <p:ph type="title"/>
          </p:nvPr>
        </p:nvSpPr>
        <p:spPr/>
        <p:txBody>
          <a:bodyPr/>
          <a:lstStyle/>
          <a:p>
            <a:r>
              <a:rPr lang="en-US" dirty="0"/>
              <a:t>Filter and paginate data</a:t>
            </a:r>
          </a:p>
        </p:txBody>
      </p:sp>
      <p:sp>
        <p:nvSpPr>
          <p:cNvPr id="3" name="Content Placeholder 2">
            <a:extLst>
              <a:ext uri="{FF2B5EF4-FFF2-40B4-BE49-F238E27FC236}">
                <a16:creationId xmlns:a16="http://schemas.microsoft.com/office/drawing/2014/main" id="{868D4125-B795-4517-8062-53B7360D34C2}"/>
              </a:ext>
            </a:extLst>
          </p:cNvPr>
          <p:cNvSpPr>
            <a:spLocks noGrp="1"/>
          </p:cNvSpPr>
          <p:nvPr>
            <p:ph sz="quarter" idx="10"/>
          </p:nvPr>
        </p:nvSpPr>
        <p:spPr>
          <a:xfrm>
            <a:off x="584200" y="1435100"/>
            <a:ext cx="11018838" cy="4431983"/>
          </a:xfrm>
        </p:spPr>
        <p:txBody>
          <a:bodyPr/>
          <a:lstStyle/>
          <a:p>
            <a:r>
              <a:rPr lang="en-US" sz="1800" dirty="0"/>
              <a:t>Exposing a collection of resources through a single URI can lead to applications fetching large amounts of data when only a subset of the information is required. </a:t>
            </a:r>
          </a:p>
          <a:p>
            <a:endParaRPr lang="en-US" sz="1800" dirty="0"/>
          </a:p>
          <a:p>
            <a:r>
              <a:rPr lang="en-US" sz="1800" dirty="0"/>
              <a:t>For example, suppose a client application needs to find all orders with a cost over a specific value. </a:t>
            </a:r>
          </a:p>
          <a:p>
            <a:endParaRPr lang="en-US" sz="1800" dirty="0"/>
          </a:p>
          <a:p>
            <a:r>
              <a:rPr lang="en-US" sz="1800" dirty="0"/>
              <a:t>It might retrieve all orders from the </a:t>
            </a:r>
            <a:r>
              <a:rPr lang="en-US" sz="1800" b="1" dirty="0"/>
              <a:t>/orders </a:t>
            </a:r>
            <a:r>
              <a:rPr lang="en-US" sz="1800" dirty="0"/>
              <a:t>URI and then filter these orders on the client side. </a:t>
            </a:r>
          </a:p>
          <a:p>
            <a:endParaRPr lang="en-US" sz="1800" dirty="0"/>
          </a:p>
          <a:p>
            <a:r>
              <a:rPr lang="en-US" sz="1800" dirty="0"/>
              <a:t>Clearly this process is highly inefficient. It wastes network bandwidth and processing power on the server hosting the web API.</a:t>
            </a:r>
          </a:p>
          <a:p>
            <a:endParaRPr lang="en-US" sz="1800" dirty="0"/>
          </a:p>
          <a:p>
            <a:r>
              <a:rPr lang="en-US" sz="1800" dirty="0"/>
              <a:t>Instead, the API can allow passing a filter in the query string of the URI, such as </a:t>
            </a:r>
            <a:r>
              <a:rPr lang="en-US" sz="1800" b="1" dirty="0"/>
              <a:t>/</a:t>
            </a:r>
            <a:r>
              <a:rPr lang="en-US" sz="1800" b="1" dirty="0" err="1"/>
              <a:t>orders?minCost</a:t>
            </a:r>
            <a:r>
              <a:rPr lang="en-US" sz="1800" b="1" dirty="0"/>
              <a:t>=n</a:t>
            </a:r>
            <a:r>
              <a:rPr lang="en-US" sz="1800" dirty="0"/>
              <a:t>. </a:t>
            </a:r>
          </a:p>
          <a:p>
            <a:endParaRPr lang="en-US" sz="1800" dirty="0"/>
          </a:p>
          <a:p>
            <a:r>
              <a:rPr lang="en-US" sz="1800" dirty="0"/>
              <a:t>The web API is then responsible for parsing and handling the </a:t>
            </a:r>
            <a:r>
              <a:rPr lang="en-US" sz="1800" b="1" dirty="0" err="1"/>
              <a:t>minCost</a:t>
            </a:r>
            <a:r>
              <a:rPr lang="en-US" sz="1800" dirty="0"/>
              <a:t> parameter in the query string and returning the filtered results on the server side.</a:t>
            </a:r>
          </a:p>
        </p:txBody>
      </p:sp>
    </p:spTree>
    <p:extLst>
      <p:ext uri="{BB962C8B-B14F-4D97-AF65-F5344CB8AC3E}">
        <p14:creationId xmlns:p14="http://schemas.microsoft.com/office/powerpoint/2010/main" val="359170746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E67F-B8FB-467C-BC9E-EEA101590C9D}"/>
              </a:ext>
            </a:extLst>
          </p:cNvPr>
          <p:cNvSpPr>
            <a:spLocks noGrp="1"/>
          </p:cNvSpPr>
          <p:nvPr>
            <p:ph type="title"/>
          </p:nvPr>
        </p:nvSpPr>
        <p:spPr/>
        <p:txBody>
          <a:bodyPr/>
          <a:lstStyle/>
          <a:p>
            <a:r>
              <a:rPr lang="en-US" dirty="0"/>
              <a:t>Filter and paginate data</a:t>
            </a:r>
          </a:p>
        </p:txBody>
      </p:sp>
      <p:sp>
        <p:nvSpPr>
          <p:cNvPr id="3" name="Content Placeholder 2">
            <a:extLst>
              <a:ext uri="{FF2B5EF4-FFF2-40B4-BE49-F238E27FC236}">
                <a16:creationId xmlns:a16="http://schemas.microsoft.com/office/drawing/2014/main" id="{868D4125-B795-4517-8062-53B7360D34C2}"/>
              </a:ext>
            </a:extLst>
          </p:cNvPr>
          <p:cNvSpPr>
            <a:spLocks noGrp="1"/>
          </p:cNvSpPr>
          <p:nvPr>
            <p:ph sz="quarter" idx="10"/>
          </p:nvPr>
        </p:nvSpPr>
        <p:spPr>
          <a:xfrm>
            <a:off x="584200" y="1435100"/>
            <a:ext cx="11018838" cy="1883593"/>
          </a:xfrm>
        </p:spPr>
        <p:txBody>
          <a:bodyPr/>
          <a:lstStyle/>
          <a:p>
            <a:r>
              <a:rPr lang="en-US" sz="1800" dirty="0"/>
              <a:t>GET requests over collection resources can potentially return a large number of items. </a:t>
            </a:r>
          </a:p>
          <a:p>
            <a:endParaRPr lang="en-US" sz="1800" dirty="0"/>
          </a:p>
          <a:p>
            <a:r>
              <a:rPr lang="en-US" sz="1800" dirty="0"/>
              <a:t>You should design a web API to limit the amount of data returned by any single request. </a:t>
            </a:r>
          </a:p>
          <a:p>
            <a:endParaRPr lang="en-US" sz="1800" dirty="0"/>
          </a:p>
          <a:p>
            <a:r>
              <a:rPr lang="en-US" sz="1800" dirty="0"/>
              <a:t>Consider supporting query strings that specify the maximum number of items to retrieve and a starting offset into the collection. For example:</a:t>
            </a:r>
          </a:p>
        </p:txBody>
      </p:sp>
      <p:sp>
        <p:nvSpPr>
          <p:cNvPr id="5" name="TextBox 4">
            <a:extLst>
              <a:ext uri="{FF2B5EF4-FFF2-40B4-BE49-F238E27FC236}">
                <a16:creationId xmlns:a16="http://schemas.microsoft.com/office/drawing/2014/main" id="{92F80D0B-BA66-40D5-B985-AE9986AD0B1E}"/>
              </a:ext>
            </a:extLst>
          </p:cNvPr>
          <p:cNvSpPr txBox="1"/>
          <p:nvPr/>
        </p:nvSpPr>
        <p:spPr>
          <a:xfrm>
            <a:off x="3817816" y="4311874"/>
            <a:ext cx="6760306" cy="363946"/>
          </a:xfrm>
          <a:prstGeom prst="rect">
            <a:avLst/>
          </a:prstGeom>
          <a:noFill/>
        </p:spPr>
        <p:txBody>
          <a:bodyPr wrap="square">
            <a:spAutoFit/>
          </a:bodyPr>
          <a:lstStyle/>
          <a:p>
            <a:r>
              <a:rPr lang="en-US" dirty="0"/>
              <a:t>/</a:t>
            </a:r>
            <a:r>
              <a:rPr lang="en-US" dirty="0" err="1">
                <a:solidFill>
                  <a:schemeClr val="accent4"/>
                </a:solidFill>
              </a:rPr>
              <a:t>orders?limit</a:t>
            </a:r>
            <a:r>
              <a:rPr lang="en-US" dirty="0">
                <a:solidFill>
                  <a:schemeClr val="accent4"/>
                </a:solidFill>
              </a:rPr>
              <a:t>=25&amp;offset=50</a:t>
            </a:r>
          </a:p>
        </p:txBody>
      </p:sp>
    </p:spTree>
    <p:extLst>
      <p:ext uri="{BB962C8B-B14F-4D97-AF65-F5344CB8AC3E}">
        <p14:creationId xmlns:p14="http://schemas.microsoft.com/office/powerpoint/2010/main" val="51219114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E67F-B8FB-467C-BC9E-EEA101590C9D}"/>
              </a:ext>
            </a:extLst>
          </p:cNvPr>
          <p:cNvSpPr>
            <a:spLocks noGrp="1"/>
          </p:cNvSpPr>
          <p:nvPr>
            <p:ph type="title"/>
          </p:nvPr>
        </p:nvSpPr>
        <p:spPr/>
        <p:txBody>
          <a:bodyPr/>
          <a:lstStyle/>
          <a:p>
            <a:r>
              <a:rPr lang="en-US" dirty="0"/>
              <a:t>Filter and paginate data</a:t>
            </a:r>
          </a:p>
        </p:txBody>
      </p:sp>
      <p:sp>
        <p:nvSpPr>
          <p:cNvPr id="3" name="Content Placeholder 2">
            <a:extLst>
              <a:ext uri="{FF2B5EF4-FFF2-40B4-BE49-F238E27FC236}">
                <a16:creationId xmlns:a16="http://schemas.microsoft.com/office/drawing/2014/main" id="{868D4125-B795-4517-8062-53B7360D34C2}"/>
              </a:ext>
            </a:extLst>
          </p:cNvPr>
          <p:cNvSpPr>
            <a:spLocks noGrp="1"/>
          </p:cNvSpPr>
          <p:nvPr>
            <p:ph sz="quarter" idx="10"/>
          </p:nvPr>
        </p:nvSpPr>
        <p:spPr>
          <a:xfrm>
            <a:off x="584200" y="1435100"/>
            <a:ext cx="11018838" cy="5262979"/>
          </a:xfrm>
        </p:spPr>
        <p:txBody>
          <a:bodyPr/>
          <a:lstStyle/>
          <a:p>
            <a:r>
              <a:rPr lang="en-US" sz="1800" dirty="0"/>
              <a:t>Also consider imposing an upper limit on the number of items returned, to help prevent Denial of Service attacks. </a:t>
            </a:r>
          </a:p>
          <a:p>
            <a:endParaRPr lang="en-US" sz="1800" dirty="0"/>
          </a:p>
          <a:p>
            <a:r>
              <a:rPr lang="en-US" sz="1800" dirty="0"/>
              <a:t>To assist client applications, GET requests that return paginated data should also include some form of metadata that indicate the total number of resources available in the collection.</a:t>
            </a:r>
          </a:p>
          <a:p>
            <a:endParaRPr lang="en-US" sz="1800" dirty="0"/>
          </a:p>
          <a:p>
            <a:r>
              <a:rPr lang="en-US" sz="1800" dirty="0"/>
              <a:t>You can use a similar strategy to sort data as it is fetched, by providing a sort parameter that takes a field name as the value, such as </a:t>
            </a:r>
            <a:r>
              <a:rPr lang="en-US" sz="1800" b="1" dirty="0"/>
              <a:t>/</a:t>
            </a:r>
            <a:r>
              <a:rPr lang="en-US" sz="1800" b="1" dirty="0" err="1"/>
              <a:t>orders?sort</a:t>
            </a:r>
            <a:r>
              <a:rPr lang="en-US" sz="1800" b="1" dirty="0"/>
              <a:t>=</a:t>
            </a:r>
            <a:r>
              <a:rPr lang="en-US" sz="1800" b="1" dirty="0" err="1"/>
              <a:t>ProductID</a:t>
            </a:r>
            <a:r>
              <a:rPr lang="en-US" sz="1800" b="1" dirty="0"/>
              <a:t>. </a:t>
            </a:r>
          </a:p>
          <a:p>
            <a:endParaRPr lang="en-US" sz="1800" dirty="0"/>
          </a:p>
          <a:p>
            <a:r>
              <a:rPr lang="en-US" sz="1800" dirty="0"/>
              <a:t>However, this approach can have a negative effect on caching, because query string parameters form part of the resource identifier used by many cache implementations as the key to cached data.</a:t>
            </a:r>
          </a:p>
          <a:p>
            <a:endParaRPr lang="en-US" sz="1800" dirty="0"/>
          </a:p>
          <a:p>
            <a:r>
              <a:rPr lang="en-US" sz="1800" dirty="0"/>
              <a:t>You can extend this approach to limit the fields returned for each item, if each item contains a large amount of data. </a:t>
            </a:r>
          </a:p>
          <a:p>
            <a:endParaRPr lang="en-US" sz="1800" dirty="0"/>
          </a:p>
          <a:p>
            <a:r>
              <a:rPr lang="en-US" sz="1800" dirty="0"/>
              <a:t>For example, you could use a query string parameter that accepts a comma-delimited list of fields, such as /</a:t>
            </a:r>
            <a:r>
              <a:rPr lang="en-US" sz="1800" dirty="0" err="1"/>
              <a:t>orders?fields</a:t>
            </a:r>
            <a:r>
              <a:rPr lang="en-US" sz="1800" dirty="0"/>
              <a:t>=</a:t>
            </a:r>
            <a:r>
              <a:rPr lang="en-US" sz="1800" dirty="0" err="1"/>
              <a:t>ProductID,Quantity</a:t>
            </a:r>
            <a:r>
              <a:rPr lang="en-US" sz="1800" dirty="0"/>
              <a:t>.</a:t>
            </a:r>
          </a:p>
        </p:txBody>
      </p:sp>
    </p:spTree>
    <p:extLst>
      <p:ext uri="{BB962C8B-B14F-4D97-AF65-F5344CB8AC3E}">
        <p14:creationId xmlns:p14="http://schemas.microsoft.com/office/powerpoint/2010/main" val="104125085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E67F-B8FB-467C-BC9E-EEA101590C9D}"/>
              </a:ext>
            </a:extLst>
          </p:cNvPr>
          <p:cNvSpPr>
            <a:spLocks noGrp="1"/>
          </p:cNvSpPr>
          <p:nvPr>
            <p:ph type="title"/>
          </p:nvPr>
        </p:nvSpPr>
        <p:spPr/>
        <p:txBody>
          <a:bodyPr/>
          <a:lstStyle/>
          <a:p>
            <a:r>
              <a:rPr lang="en-US" dirty="0"/>
              <a:t>Filter and paginate data</a:t>
            </a:r>
          </a:p>
        </p:txBody>
      </p:sp>
      <p:sp>
        <p:nvSpPr>
          <p:cNvPr id="3" name="Content Placeholder 2">
            <a:extLst>
              <a:ext uri="{FF2B5EF4-FFF2-40B4-BE49-F238E27FC236}">
                <a16:creationId xmlns:a16="http://schemas.microsoft.com/office/drawing/2014/main" id="{868D4125-B795-4517-8062-53B7360D34C2}"/>
              </a:ext>
            </a:extLst>
          </p:cNvPr>
          <p:cNvSpPr>
            <a:spLocks noGrp="1"/>
          </p:cNvSpPr>
          <p:nvPr>
            <p:ph sz="quarter" idx="10"/>
          </p:nvPr>
        </p:nvSpPr>
        <p:spPr>
          <a:xfrm>
            <a:off x="584200" y="1435100"/>
            <a:ext cx="11018838" cy="1661993"/>
          </a:xfrm>
        </p:spPr>
        <p:txBody>
          <a:bodyPr/>
          <a:lstStyle/>
          <a:p>
            <a:r>
              <a:rPr lang="en-US" sz="2000" dirty="0"/>
              <a:t>Give all optional parameters in query strings meaningful defaults. </a:t>
            </a:r>
          </a:p>
          <a:p>
            <a:endParaRPr lang="en-US" sz="2000" dirty="0"/>
          </a:p>
          <a:p>
            <a:r>
              <a:rPr lang="en-US" sz="2000" dirty="0"/>
              <a:t>For example, set the </a:t>
            </a:r>
            <a:r>
              <a:rPr lang="en-US" sz="2000" b="1" dirty="0"/>
              <a:t>limit parameter </a:t>
            </a:r>
            <a:r>
              <a:rPr lang="en-US" sz="2000" dirty="0"/>
              <a:t>to </a:t>
            </a:r>
            <a:r>
              <a:rPr lang="en-US" sz="2000" b="1" dirty="0"/>
              <a:t>10</a:t>
            </a:r>
            <a:r>
              <a:rPr lang="en-US" sz="2000" dirty="0"/>
              <a:t> and the </a:t>
            </a:r>
            <a:r>
              <a:rPr lang="en-US" sz="2000" b="1" dirty="0"/>
              <a:t>offset parameter </a:t>
            </a:r>
            <a:r>
              <a:rPr lang="en-US" sz="2000" dirty="0"/>
              <a:t>to </a:t>
            </a:r>
            <a:r>
              <a:rPr lang="en-US" sz="2000" b="1" dirty="0"/>
              <a:t>0</a:t>
            </a:r>
            <a:r>
              <a:rPr lang="en-US" sz="2000" dirty="0"/>
              <a:t> if you implement pagination, set the </a:t>
            </a:r>
            <a:r>
              <a:rPr lang="en-US" sz="2000" b="1" dirty="0"/>
              <a:t>sort parameter </a:t>
            </a:r>
            <a:r>
              <a:rPr lang="en-US" sz="2000" dirty="0"/>
              <a:t>to the </a:t>
            </a:r>
            <a:r>
              <a:rPr lang="en-US" sz="2000" b="1" dirty="0"/>
              <a:t>key of the resource </a:t>
            </a:r>
            <a:r>
              <a:rPr lang="en-US" sz="2000" dirty="0"/>
              <a:t>if you implement </a:t>
            </a:r>
            <a:r>
              <a:rPr lang="en-US" sz="2000" b="1" dirty="0"/>
              <a:t>ordering</a:t>
            </a:r>
            <a:r>
              <a:rPr lang="en-US" sz="2000" dirty="0"/>
              <a:t>, and set the fields </a:t>
            </a:r>
            <a:r>
              <a:rPr lang="en-US" sz="2000" b="1" dirty="0"/>
              <a:t>parameter to all fields </a:t>
            </a:r>
            <a:r>
              <a:rPr lang="en-US" sz="2000" dirty="0"/>
              <a:t>in the resource if you support projections.</a:t>
            </a:r>
          </a:p>
        </p:txBody>
      </p:sp>
    </p:spTree>
    <p:extLst>
      <p:ext uri="{BB962C8B-B14F-4D97-AF65-F5344CB8AC3E}">
        <p14:creationId xmlns:p14="http://schemas.microsoft.com/office/powerpoint/2010/main" val="113977930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85038-1994-4AA6-BD56-AE4E50A63AB7}"/>
              </a:ext>
            </a:extLst>
          </p:cNvPr>
          <p:cNvSpPr>
            <a:spLocks noGrp="1"/>
          </p:cNvSpPr>
          <p:nvPr>
            <p:ph type="title"/>
          </p:nvPr>
        </p:nvSpPr>
        <p:spPr/>
        <p:txBody>
          <a:bodyPr/>
          <a:lstStyle/>
          <a:p>
            <a:r>
              <a:rPr lang="en-US" dirty="0"/>
              <a:t>Support partial responses for large binary resources</a:t>
            </a:r>
          </a:p>
        </p:txBody>
      </p:sp>
      <p:sp>
        <p:nvSpPr>
          <p:cNvPr id="3" name="Content Placeholder 2">
            <a:extLst>
              <a:ext uri="{FF2B5EF4-FFF2-40B4-BE49-F238E27FC236}">
                <a16:creationId xmlns:a16="http://schemas.microsoft.com/office/drawing/2014/main" id="{7A3F2508-D515-42BA-8F29-BA37C52BBEC7}"/>
              </a:ext>
            </a:extLst>
          </p:cNvPr>
          <p:cNvSpPr>
            <a:spLocks noGrp="1"/>
          </p:cNvSpPr>
          <p:nvPr>
            <p:ph sz="quarter" idx="10"/>
          </p:nvPr>
        </p:nvSpPr>
        <p:spPr>
          <a:xfrm>
            <a:off x="584200" y="1435100"/>
            <a:ext cx="11018838" cy="4185761"/>
          </a:xfrm>
        </p:spPr>
        <p:txBody>
          <a:bodyPr/>
          <a:lstStyle/>
          <a:p>
            <a:r>
              <a:rPr lang="en-US" sz="2000" dirty="0"/>
              <a:t>A resource may contain large binary fields, such as files or images. </a:t>
            </a:r>
          </a:p>
          <a:p>
            <a:endParaRPr lang="en-US" sz="2000" dirty="0"/>
          </a:p>
          <a:p>
            <a:r>
              <a:rPr lang="en-US" sz="2000" dirty="0"/>
              <a:t>To overcome problems caused by unreliable and intermittent connections and to improve response times, consider enabling such resources to be retrieved in chunks. </a:t>
            </a:r>
          </a:p>
          <a:p>
            <a:endParaRPr lang="en-US" sz="2000" dirty="0"/>
          </a:p>
          <a:p>
            <a:r>
              <a:rPr lang="en-US" sz="2000" dirty="0"/>
              <a:t>To do this, the web API should support the Accept-Ranges header for GET requests for large resources. </a:t>
            </a:r>
          </a:p>
          <a:p>
            <a:endParaRPr lang="en-US" sz="2000" dirty="0"/>
          </a:p>
          <a:p>
            <a:r>
              <a:rPr lang="en-US" sz="2000" dirty="0"/>
              <a:t>This header indicates that the GET operation supports partial requests. </a:t>
            </a:r>
          </a:p>
          <a:p>
            <a:endParaRPr lang="en-US" sz="2000" dirty="0"/>
          </a:p>
          <a:p>
            <a:r>
              <a:rPr lang="en-US" sz="2000" dirty="0"/>
              <a:t>The client application can submit GET requests that return a subset of a resource, specified as a range of bytes.</a:t>
            </a:r>
          </a:p>
        </p:txBody>
      </p:sp>
    </p:spTree>
    <p:extLst>
      <p:ext uri="{BB962C8B-B14F-4D97-AF65-F5344CB8AC3E}">
        <p14:creationId xmlns:p14="http://schemas.microsoft.com/office/powerpoint/2010/main" val="20445568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85038-1994-4AA6-BD56-AE4E50A63AB7}"/>
              </a:ext>
            </a:extLst>
          </p:cNvPr>
          <p:cNvSpPr>
            <a:spLocks noGrp="1"/>
          </p:cNvSpPr>
          <p:nvPr>
            <p:ph type="title"/>
          </p:nvPr>
        </p:nvSpPr>
        <p:spPr/>
        <p:txBody>
          <a:bodyPr/>
          <a:lstStyle/>
          <a:p>
            <a:r>
              <a:rPr lang="en-US" dirty="0"/>
              <a:t>Support partial responses for large binary resources</a:t>
            </a:r>
          </a:p>
        </p:txBody>
      </p:sp>
      <p:sp>
        <p:nvSpPr>
          <p:cNvPr id="3" name="Content Placeholder 2">
            <a:extLst>
              <a:ext uri="{FF2B5EF4-FFF2-40B4-BE49-F238E27FC236}">
                <a16:creationId xmlns:a16="http://schemas.microsoft.com/office/drawing/2014/main" id="{7A3F2508-D515-42BA-8F29-BA37C52BBEC7}"/>
              </a:ext>
            </a:extLst>
          </p:cNvPr>
          <p:cNvSpPr>
            <a:spLocks noGrp="1"/>
          </p:cNvSpPr>
          <p:nvPr>
            <p:ph sz="quarter" idx="10"/>
          </p:nvPr>
        </p:nvSpPr>
        <p:spPr>
          <a:xfrm>
            <a:off x="584200" y="1435100"/>
            <a:ext cx="11018838" cy="4616648"/>
          </a:xfrm>
        </p:spPr>
        <p:txBody>
          <a:bodyPr/>
          <a:lstStyle/>
          <a:p>
            <a:r>
              <a:rPr lang="en-US" sz="2000" dirty="0"/>
              <a:t>Also, consider implementing HTTP HEAD requests for these resources. </a:t>
            </a:r>
          </a:p>
          <a:p>
            <a:endParaRPr lang="en-US" sz="2000" dirty="0"/>
          </a:p>
          <a:p>
            <a:r>
              <a:rPr lang="en-US" sz="2000" dirty="0"/>
              <a:t>A HEAD request is similar to a GET request, except that it only returns the HTTP headers that describe the resource, with an empty message body. </a:t>
            </a:r>
          </a:p>
          <a:p>
            <a:endParaRPr lang="en-US" sz="2000" dirty="0"/>
          </a:p>
          <a:p>
            <a:r>
              <a:rPr lang="en-US" sz="2000" dirty="0"/>
              <a:t>A client application can issue a HEAD request to determine whether to fetch a resource by using partial GET requests. For example:</a:t>
            </a:r>
          </a:p>
          <a:p>
            <a:endParaRPr lang="en-US" sz="2000" dirty="0"/>
          </a:p>
          <a:p>
            <a:endParaRPr lang="en-US" sz="2000" dirty="0"/>
          </a:p>
          <a:p>
            <a:endParaRPr lang="en-US" sz="2000" dirty="0"/>
          </a:p>
          <a:p>
            <a:r>
              <a:rPr lang="en-US" sz="2000" dirty="0"/>
              <a:t>Here is an example response message:</a:t>
            </a:r>
          </a:p>
          <a:p>
            <a:endParaRPr lang="en-US" sz="2000" dirty="0"/>
          </a:p>
          <a:p>
            <a:endParaRPr lang="en-US" sz="2000" dirty="0"/>
          </a:p>
        </p:txBody>
      </p:sp>
      <p:sp>
        <p:nvSpPr>
          <p:cNvPr id="5" name="TextBox 4">
            <a:extLst>
              <a:ext uri="{FF2B5EF4-FFF2-40B4-BE49-F238E27FC236}">
                <a16:creationId xmlns:a16="http://schemas.microsoft.com/office/drawing/2014/main" id="{C3134284-B260-4D3D-8293-C8D2517C4911}"/>
              </a:ext>
            </a:extLst>
          </p:cNvPr>
          <p:cNvSpPr txBox="1"/>
          <p:nvPr/>
        </p:nvSpPr>
        <p:spPr>
          <a:xfrm>
            <a:off x="773723" y="4237405"/>
            <a:ext cx="9405815" cy="363946"/>
          </a:xfrm>
          <a:prstGeom prst="rect">
            <a:avLst/>
          </a:prstGeom>
          <a:noFill/>
        </p:spPr>
        <p:txBody>
          <a:bodyPr wrap="square">
            <a:spAutoFit/>
          </a:bodyPr>
          <a:lstStyle/>
          <a:p>
            <a:r>
              <a:rPr lang="en-US" dirty="0">
                <a:solidFill>
                  <a:schemeClr val="accent1"/>
                </a:solidFill>
              </a:rPr>
              <a:t>HEAD</a:t>
            </a:r>
            <a:r>
              <a:rPr lang="en-US" dirty="0"/>
              <a:t> </a:t>
            </a:r>
            <a:r>
              <a:rPr lang="en-US" dirty="0">
                <a:solidFill>
                  <a:srgbClr val="D83B01"/>
                </a:solidFill>
              </a:rPr>
              <a:t>https://adventure-works.com/products/10?fields=productImage</a:t>
            </a:r>
            <a:r>
              <a:rPr lang="en-US" dirty="0"/>
              <a:t> HTTP/1.1</a:t>
            </a:r>
          </a:p>
        </p:txBody>
      </p:sp>
      <p:sp>
        <p:nvSpPr>
          <p:cNvPr id="7" name="TextBox 6">
            <a:extLst>
              <a:ext uri="{FF2B5EF4-FFF2-40B4-BE49-F238E27FC236}">
                <a16:creationId xmlns:a16="http://schemas.microsoft.com/office/drawing/2014/main" id="{6E71F44E-F436-43B1-9C28-38B427ED0564}"/>
              </a:ext>
            </a:extLst>
          </p:cNvPr>
          <p:cNvSpPr txBox="1"/>
          <p:nvPr/>
        </p:nvSpPr>
        <p:spPr>
          <a:xfrm>
            <a:off x="5568461" y="5151971"/>
            <a:ext cx="6760306" cy="1450397"/>
          </a:xfrm>
          <a:prstGeom prst="rect">
            <a:avLst/>
          </a:prstGeom>
          <a:noFill/>
        </p:spPr>
        <p:txBody>
          <a:bodyPr wrap="square">
            <a:spAutoFit/>
          </a:bodyPr>
          <a:lstStyle/>
          <a:p>
            <a:r>
              <a:rPr lang="en-US" dirty="0"/>
              <a:t>HTTP/1.1 200 OK</a:t>
            </a:r>
          </a:p>
          <a:p>
            <a:endParaRPr lang="en-US" dirty="0"/>
          </a:p>
          <a:p>
            <a:r>
              <a:rPr lang="en-US" dirty="0"/>
              <a:t>Accept-Ranges: bytes</a:t>
            </a:r>
          </a:p>
          <a:p>
            <a:r>
              <a:rPr lang="en-US" dirty="0"/>
              <a:t>Content-Type: image/jpeg</a:t>
            </a:r>
          </a:p>
          <a:p>
            <a:r>
              <a:rPr lang="en-US" dirty="0"/>
              <a:t>Content-Length: 4580</a:t>
            </a:r>
          </a:p>
        </p:txBody>
      </p:sp>
    </p:spTree>
    <p:extLst>
      <p:ext uri="{BB962C8B-B14F-4D97-AF65-F5344CB8AC3E}">
        <p14:creationId xmlns:p14="http://schemas.microsoft.com/office/powerpoint/2010/main" val="40430245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85038-1994-4AA6-BD56-AE4E50A63AB7}"/>
              </a:ext>
            </a:extLst>
          </p:cNvPr>
          <p:cNvSpPr>
            <a:spLocks noGrp="1"/>
          </p:cNvSpPr>
          <p:nvPr>
            <p:ph type="title"/>
          </p:nvPr>
        </p:nvSpPr>
        <p:spPr/>
        <p:txBody>
          <a:bodyPr/>
          <a:lstStyle/>
          <a:p>
            <a:r>
              <a:rPr lang="en-US" dirty="0"/>
              <a:t>Support partial responses for large binary resources</a:t>
            </a:r>
          </a:p>
        </p:txBody>
      </p:sp>
      <p:sp>
        <p:nvSpPr>
          <p:cNvPr id="3" name="Content Placeholder 2">
            <a:extLst>
              <a:ext uri="{FF2B5EF4-FFF2-40B4-BE49-F238E27FC236}">
                <a16:creationId xmlns:a16="http://schemas.microsoft.com/office/drawing/2014/main" id="{7A3F2508-D515-42BA-8F29-BA37C52BBEC7}"/>
              </a:ext>
            </a:extLst>
          </p:cNvPr>
          <p:cNvSpPr>
            <a:spLocks noGrp="1"/>
          </p:cNvSpPr>
          <p:nvPr>
            <p:ph sz="quarter" idx="10"/>
          </p:nvPr>
        </p:nvSpPr>
        <p:spPr>
          <a:xfrm>
            <a:off x="584200" y="1435100"/>
            <a:ext cx="11018838" cy="2092881"/>
          </a:xfrm>
        </p:spPr>
        <p:txBody>
          <a:bodyPr/>
          <a:lstStyle/>
          <a:p>
            <a:r>
              <a:rPr lang="en-US" sz="2000" dirty="0"/>
              <a:t>The Content-Length header gives the total size of the resource, and the Accept-Ranges header indicates that the corresponding GET operation supports partial results. </a:t>
            </a:r>
          </a:p>
          <a:p>
            <a:endParaRPr lang="en-US" sz="2000" dirty="0"/>
          </a:p>
          <a:p>
            <a:r>
              <a:rPr lang="en-US" sz="2000" dirty="0"/>
              <a:t>The client application can use this information to retrieve the image in smaller chunks. </a:t>
            </a:r>
          </a:p>
          <a:p>
            <a:endParaRPr lang="en-US" sz="2000" dirty="0"/>
          </a:p>
          <a:p>
            <a:r>
              <a:rPr lang="en-US" sz="2000" dirty="0"/>
              <a:t>The first request fetches the first 2500 bytes by using the Range header:</a:t>
            </a:r>
          </a:p>
        </p:txBody>
      </p:sp>
      <p:sp>
        <p:nvSpPr>
          <p:cNvPr id="5" name="TextBox 4">
            <a:extLst>
              <a:ext uri="{FF2B5EF4-FFF2-40B4-BE49-F238E27FC236}">
                <a16:creationId xmlns:a16="http://schemas.microsoft.com/office/drawing/2014/main" id="{C3134284-B260-4D3D-8293-C8D2517C4911}"/>
              </a:ext>
            </a:extLst>
          </p:cNvPr>
          <p:cNvSpPr txBox="1"/>
          <p:nvPr/>
        </p:nvSpPr>
        <p:spPr>
          <a:xfrm>
            <a:off x="773723" y="4237405"/>
            <a:ext cx="9405815" cy="635559"/>
          </a:xfrm>
          <a:prstGeom prst="rect">
            <a:avLst/>
          </a:prstGeom>
          <a:noFill/>
        </p:spPr>
        <p:txBody>
          <a:bodyPr wrap="square">
            <a:spAutoFit/>
          </a:bodyPr>
          <a:lstStyle/>
          <a:p>
            <a:r>
              <a:rPr lang="en-US" dirty="0">
                <a:solidFill>
                  <a:schemeClr val="accent1"/>
                </a:solidFill>
              </a:rPr>
              <a:t>HEAD</a:t>
            </a:r>
            <a:r>
              <a:rPr lang="en-US" dirty="0"/>
              <a:t> </a:t>
            </a:r>
            <a:r>
              <a:rPr lang="en-US" dirty="0">
                <a:solidFill>
                  <a:srgbClr val="D83B01"/>
                </a:solidFill>
              </a:rPr>
              <a:t>https://adventure-works.com/products/10?fields=productImage</a:t>
            </a:r>
            <a:r>
              <a:rPr lang="en-US" dirty="0"/>
              <a:t> HTTP/1.1</a:t>
            </a:r>
          </a:p>
          <a:p>
            <a:r>
              <a:rPr lang="en-US" dirty="0">
                <a:solidFill>
                  <a:schemeClr val="accent4"/>
                </a:solidFill>
              </a:rPr>
              <a:t>Range</a:t>
            </a:r>
            <a:r>
              <a:rPr lang="en-US" dirty="0"/>
              <a:t>: bytes=0-2499</a:t>
            </a:r>
          </a:p>
        </p:txBody>
      </p:sp>
    </p:spTree>
    <p:extLst>
      <p:ext uri="{BB962C8B-B14F-4D97-AF65-F5344CB8AC3E}">
        <p14:creationId xmlns:p14="http://schemas.microsoft.com/office/powerpoint/2010/main" val="90785750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85038-1994-4AA6-BD56-AE4E50A63AB7}"/>
              </a:ext>
            </a:extLst>
          </p:cNvPr>
          <p:cNvSpPr>
            <a:spLocks noGrp="1"/>
          </p:cNvSpPr>
          <p:nvPr>
            <p:ph type="title"/>
          </p:nvPr>
        </p:nvSpPr>
        <p:spPr/>
        <p:txBody>
          <a:bodyPr/>
          <a:lstStyle/>
          <a:p>
            <a:r>
              <a:rPr lang="en-US" dirty="0"/>
              <a:t>Support partial responses for large binary resources</a:t>
            </a:r>
          </a:p>
        </p:txBody>
      </p:sp>
      <p:sp>
        <p:nvSpPr>
          <p:cNvPr id="3" name="Content Placeholder 2">
            <a:extLst>
              <a:ext uri="{FF2B5EF4-FFF2-40B4-BE49-F238E27FC236}">
                <a16:creationId xmlns:a16="http://schemas.microsoft.com/office/drawing/2014/main" id="{7A3F2508-D515-42BA-8F29-BA37C52BBEC7}"/>
              </a:ext>
            </a:extLst>
          </p:cNvPr>
          <p:cNvSpPr>
            <a:spLocks noGrp="1"/>
          </p:cNvSpPr>
          <p:nvPr>
            <p:ph sz="quarter" idx="10"/>
          </p:nvPr>
        </p:nvSpPr>
        <p:spPr>
          <a:xfrm>
            <a:off x="584200" y="1435100"/>
            <a:ext cx="11018838" cy="4924425"/>
          </a:xfrm>
        </p:spPr>
        <p:txBody>
          <a:bodyPr/>
          <a:lstStyle/>
          <a:p>
            <a:r>
              <a:rPr lang="en-US" sz="2000" dirty="0"/>
              <a:t>The response message indicates that this is a partial response by returning </a:t>
            </a:r>
            <a:r>
              <a:rPr lang="en-US" sz="2000" dirty="0">
                <a:solidFill>
                  <a:schemeClr val="accent4"/>
                </a:solidFill>
              </a:rPr>
              <a:t>HTTP status code 206. </a:t>
            </a:r>
          </a:p>
          <a:p>
            <a:endParaRPr lang="en-US" sz="2000" dirty="0"/>
          </a:p>
          <a:p>
            <a:r>
              <a:rPr lang="en-US" sz="2000" dirty="0"/>
              <a:t>The Content-Length header specifies the actual number of bytes returned in the message body (not the size of the resource), and the Content-Range header indicates which part of the resource this is </a:t>
            </a:r>
            <a:r>
              <a:rPr lang="en-US" sz="2000" dirty="0">
                <a:solidFill>
                  <a:schemeClr val="accent4"/>
                </a:solidFill>
              </a:rPr>
              <a:t>(bytes 0-2499 out of 4580):</a:t>
            </a:r>
          </a:p>
          <a:p>
            <a:endParaRPr lang="en-US" sz="2000" dirty="0">
              <a:solidFill>
                <a:schemeClr val="accent4"/>
              </a:solidFill>
            </a:endParaRPr>
          </a:p>
          <a:p>
            <a:endParaRPr lang="en-US" sz="2000" dirty="0">
              <a:solidFill>
                <a:schemeClr val="accent4"/>
              </a:solidFill>
            </a:endParaRPr>
          </a:p>
          <a:p>
            <a:endParaRPr lang="en-US" sz="2000" dirty="0">
              <a:solidFill>
                <a:schemeClr val="accent4"/>
              </a:solidFill>
            </a:endParaRPr>
          </a:p>
          <a:p>
            <a:endParaRPr lang="en-US" sz="2000" dirty="0">
              <a:solidFill>
                <a:schemeClr val="accent4"/>
              </a:solidFill>
            </a:endParaRPr>
          </a:p>
          <a:p>
            <a:endParaRPr lang="en-US" sz="2000" dirty="0">
              <a:solidFill>
                <a:schemeClr val="accent4"/>
              </a:solidFill>
            </a:endParaRPr>
          </a:p>
          <a:p>
            <a:endParaRPr lang="en-US" sz="2000" dirty="0">
              <a:solidFill>
                <a:schemeClr val="accent4"/>
              </a:solidFill>
            </a:endParaRPr>
          </a:p>
          <a:p>
            <a:endParaRPr lang="en-US" sz="2000" dirty="0">
              <a:solidFill>
                <a:schemeClr val="accent4"/>
              </a:solidFill>
            </a:endParaRPr>
          </a:p>
          <a:p>
            <a:r>
              <a:rPr lang="en-US" sz="2000" dirty="0"/>
              <a:t>A subsequent request from the client application can retrieve the remainder of the resource.</a:t>
            </a:r>
          </a:p>
        </p:txBody>
      </p:sp>
      <p:sp>
        <p:nvSpPr>
          <p:cNvPr id="5" name="TextBox 4">
            <a:extLst>
              <a:ext uri="{FF2B5EF4-FFF2-40B4-BE49-F238E27FC236}">
                <a16:creationId xmlns:a16="http://schemas.microsoft.com/office/drawing/2014/main" id="{C3134284-B260-4D3D-8293-C8D2517C4911}"/>
              </a:ext>
            </a:extLst>
          </p:cNvPr>
          <p:cNvSpPr txBox="1"/>
          <p:nvPr/>
        </p:nvSpPr>
        <p:spPr>
          <a:xfrm>
            <a:off x="4446953" y="3549653"/>
            <a:ext cx="9405815" cy="2536848"/>
          </a:xfrm>
          <a:prstGeom prst="rect">
            <a:avLst/>
          </a:prstGeom>
          <a:noFill/>
        </p:spPr>
        <p:txBody>
          <a:bodyPr wrap="square">
            <a:spAutoFit/>
          </a:bodyPr>
          <a:lstStyle/>
          <a:p>
            <a:r>
              <a:rPr lang="en-US" dirty="0"/>
              <a:t>HTTP/1.1 206 Partial Content</a:t>
            </a:r>
          </a:p>
          <a:p>
            <a:endParaRPr lang="en-US" dirty="0"/>
          </a:p>
          <a:p>
            <a:r>
              <a:rPr lang="en-US" dirty="0"/>
              <a:t>Accept-Ranges: bytes</a:t>
            </a:r>
          </a:p>
          <a:p>
            <a:r>
              <a:rPr lang="en-US" dirty="0"/>
              <a:t>Content-Type: image/jpeg</a:t>
            </a:r>
          </a:p>
          <a:p>
            <a:r>
              <a:rPr lang="en-US" dirty="0"/>
              <a:t>Content-Length: 2500</a:t>
            </a:r>
          </a:p>
          <a:p>
            <a:r>
              <a:rPr lang="en-US" dirty="0"/>
              <a:t>Content-Range: </a:t>
            </a:r>
            <a:r>
              <a:rPr lang="en-US" dirty="0">
                <a:solidFill>
                  <a:schemeClr val="accent4"/>
                </a:solidFill>
              </a:rPr>
              <a:t>bytes 0-2499/4580</a:t>
            </a:r>
          </a:p>
          <a:p>
            <a:endParaRPr lang="en-US" dirty="0"/>
          </a:p>
          <a:p>
            <a:r>
              <a:rPr lang="en-US" dirty="0"/>
              <a:t>[...]</a:t>
            </a:r>
          </a:p>
          <a:p>
            <a:endParaRPr lang="en-US" dirty="0"/>
          </a:p>
        </p:txBody>
      </p:sp>
    </p:spTree>
    <p:extLst>
      <p:ext uri="{BB962C8B-B14F-4D97-AF65-F5344CB8AC3E}">
        <p14:creationId xmlns:p14="http://schemas.microsoft.com/office/powerpoint/2010/main" val="18966804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10;&#10;Description automatically generated">
            <a:extLst>
              <a:ext uri="{FF2B5EF4-FFF2-40B4-BE49-F238E27FC236}">
                <a16:creationId xmlns:a16="http://schemas.microsoft.com/office/drawing/2014/main" id="{D223127A-710D-4EAE-B76B-944B0447241D}"/>
              </a:ext>
            </a:extLst>
          </p:cNvPr>
          <p:cNvPicPr>
            <a:picLocks noChangeAspect="1"/>
          </p:cNvPicPr>
          <p:nvPr/>
        </p:nvPicPr>
        <p:blipFill>
          <a:blip r:embed="rId2"/>
          <a:stretch>
            <a:fillRect/>
          </a:stretch>
        </p:blipFill>
        <p:spPr>
          <a:xfrm>
            <a:off x="5838894" y="1249511"/>
            <a:ext cx="5461851" cy="4358977"/>
          </a:xfrm>
          <a:prstGeom prst="rect">
            <a:avLst/>
          </a:prstGeom>
        </p:spPr>
      </p:pic>
      <p:sp>
        <p:nvSpPr>
          <p:cNvPr id="2" name="Title 1">
            <a:extLst>
              <a:ext uri="{FF2B5EF4-FFF2-40B4-BE49-F238E27FC236}">
                <a16:creationId xmlns:a16="http://schemas.microsoft.com/office/drawing/2014/main" id="{8990C5B4-3E0E-4AD2-9234-5DAEDEFFD5B0}"/>
              </a:ext>
            </a:extLst>
          </p:cNvPr>
          <p:cNvSpPr>
            <a:spLocks noGrp="1"/>
          </p:cNvSpPr>
          <p:nvPr>
            <p:ph type="title"/>
          </p:nvPr>
        </p:nvSpPr>
        <p:spPr/>
        <p:txBody>
          <a:bodyPr/>
          <a:lstStyle/>
          <a:p>
            <a:r>
              <a:rPr lang="en-US" dirty="0"/>
              <a:t>Bounded Context</a:t>
            </a:r>
          </a:p>
        </p:txBody>
      </p:sp>
      <p:sp>
        <p:nvSpPr>
          <p:cNvPr id="3" name="Content Placeholder 2">
            <a:extLst>
              <a:ext uri="{FF2B5EF4-FFF2-40B4-BE49-F238E27FC236}">
                <a16:creationId xmlns:a16="http://schemas.microsoft.com/office/drawing/2014/main" id="{B6D48339-CF7A-4695-B731-7FA5D731E1FF}"/>
              </a:ext>
            </a:extLst>
          </p:cNvPr>
          <p:cNvSpPr>
            <a:spLocks noGrp="1"/>
          </p:cNvSpPr>
          <p:nvPr>
            <p:ph sz="quarter" idx="10"/>
          </p:nvPr>
        </p:nvSpPr>
        <p:spPr>
          <a:xfrm>
            <a:off x="584200" y="1435100"/>
            <a:ext cx="5194699" cy="2154436"/>
          </a:xfrm>
        </p:spPr>
        <p:txBody>
          <a:bodyPr/>
          <a:lstStyle/>
          <a:p>
            <a:r>
              <a:rPr lang="en-US" sz="2000" dirty="0"/>
              <a:t>Orders Bounded Context</a:t>
            </a:r>
          </a:p>
          <a:p>
            <a:r>
              <a:rPr lang="en-US" sz="2000" dirty="0"/>
              <a:t>Payments Bounded Context  </a:t>
            </a:r>
          </a:p>
          <a:p>
            <a:r>
              <a:rPr lang="en-US" sz="2000" dirty="0"/>
              <a:t>Shipment Bounded Context</a:t>
            </a:r>
          </a:p>
          <a:p>
            <a:r>
              <a:rPr lang="en-US" sz="2000" dirty="0"/>
              <a:t>Aligned to Business feature </a:t>
            </a:r>
          </a:p>
          <a:p>
            <a:r>
              <a:rPr lang="en-US" sz="2000" dirty="0"/>
              <a:t>Grouped by Ubiquitous language </a:t>
            </a:r>
          </a:p>
          <a:p>
            <a:r>
              <a:rPr lang="en-US" sz="2000" dirty="0"/>
              <a:t>Boundary</a:t>
            </a:r>
          </a:p>
        </p:txBody>
      </p:sp>
      <p:sp>
        <p:nvSpPr>
          <p:cNvPr id="6" name="Oval 5">
            <a:extLst>
              <a:ext uri="{FF2B5EF4-FFF2-40B4-BE49-F238E27FC236}">
                <a16:creationId xmlns:a16="http://schemas.microsoft.com/office/drawing/2014/main" id="{6355E72B-93A0-4022-A744-209F43C6AD6A}"/>
              </a:ext>
            </a:extLst>
          </p:cNvPr>
          <p:cNvSpPr/>
          <p:nvPr/>
        </p:nvSpPr>
        <p:spPr bwMode="auto">
          <a:xfrm>
            <a:off x="6385170" y="2565400"/>
            <a:ext cx="1547446" cy="1727200"/>
          </a:xfrm>
          <a:prstGeom prst="ellipse">
            <a:avLst/>
          </a:prstGeom>
          <a:noFill/>
          <a:ln>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Oval 7">
            <a:extLst>
              <a:ext uri="{FF2B5EF4-FFF2-40B4-BE49-F238E27FC236}">
                <a16:creationId xmlns:a16="http://schemas.microsoft.com/office/drawing/2014/main" id="{B4AA4512-EE3B-443B-A9B7-024FF887F2DE}"/>
              </a:ext>
            </a:extLst>
          </p:cNvPr>
          <p:cNvSpPr/>
          <p:nvPr/>
        </p:nvSpPr>
        <p:spPr bwMode="auto">
          <a:xfrm>
            <a:off x="7698154" y="2099144"/>
            <a:ext cx="1547446" cy="1727200"/>
          </a:xfrm>
          <a:prstGeom prst="ellipse">
            <a:avLst/>
          </a:prstGeom>
          <a:noFill/>
          <a:ln>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Oval 8">
            <a:extLst>
              <a:ext uri="{FF2B5EF4-FFF2-40B4-BE49-F238E27FC236}">
                <a16:creationId xmlns:a16="http://schemas.microsoft.com/office/drawing/2014/main" id="{F8293986-7A45-4970-A49A-7B13B7D6C766}"/>
              </a:ext>
            </a:extLst>
          </p:cNvPr>
          <p:cNvSpPr/>
          <p:nvPr/>
        </p:nvSpPr>
        <p:spPr bwMode="auto">
          <a:xfrm>
            <a:off x="9207025" y="2257854"/>
            <a:ext cx="1547446" cy="1727200"/>
          </a:xfrm>
          <a:prstGeom prst="ellipse">
            <a:avLst/>
          </a:prstGeom>
          <a:noFill/>
          <a:ln>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D02F93D0-5C6E-4C24-86F0-2A85B844E907}"/>
              </a:ext>
            </a:extLst>
          </p:cNvPr>
          <p:cNvSpPr txBox="1"/>
          <p:nvPr/>
        </p:nvSpPr>
        <p:spPr>
          <a:xfrm>
            <a:off x="6531241" y="2314357"/>
            <a:ext cx="958532" cy="184666"/>
          </a:xfrm>
          <a:prstGeom prst="rect">
            <a:avLst/>
          </a:prstGeom>
          <a:noFill/>
        </p:spPr>
        <p:txBody>
          <a:bodyPr wrap="none" lIns="0" tIns="0" rIns="0" bIns="0" rtlCol="0">
            <a:spAutoFit/>
          </a:bodyPr>
          <a:lstStyle/>
          <a:p>
            <a:pPr algn="l"/>
            <a:r>
              <a:rPr lang="en-US" sz="1200" dirty="0"/>
              <a:t>Order Context</a:t>
            </a:r>
          </a:p>
        </p:txBody>
      </p:sp>
      <p:sp>
        <p:nvSpPr>
          <p:cNvPr id="11" name="TextBox 10">
            <a:extLst>
              <a:ext uri="{FF2B5EF4-FFF2-40B4-BE49-F238E27FC236}">
                <a16:creationId xmlns:a16="http://schemas.microsoft.com/office/drawing/2014/main" id="{81384F3F-342C-4FD0-AF48-24CBCE09EF67}"/>
              </a:ext>
            </a:extLst>
          </p:cNvPr>
          <p:cNvSpPr txBox="1"/>
          <p:nvPr/>
        </p:nvSpPr>
        <p:spPr>
          <a:xfrm>
            <a:off x="7992611" y="3985054"/>
            <a:ext cx="1154419" cy="184666"/>
          </a:xfrm>
          <a:prstGeom prst="rect">
            <a:avLst/>
          </a:prstGeom>
          <a:noFill/>
        </p:spPr>
        <p:txBody>
          <a:bodyPr wrap="none" lIns="0" tIns="0" rIns="0" bIns="0" rtlCol="0">
            <a:spAutoFit/>
          </a:bodyPr>
          <a:lstStyle/>
          <a:p>
            <a:pPr algn="l"/>
            <a:r>
              <a:rPr lang="en-US" sz="1200" dirty="0"/>
              <a:t>Payment Context</a:t>
            </a:r>
          </a:p>
        </p:txBody>
      </p:sp>
      <p:sp>
        <p:nvSpPr>
          <p:cNvPr id="12" name="TextBox 11">
            <a:extLst>
              <a:ext uri="{FF2B5EF4-FFF2-40B4-BE49-F238E27FC236}">
                <a16:creationId xmlns:a16="http://schemas.microsoft.com/office/drawing/2014/main" id="{F4B83823-F973-4A69-B72E-291A63C288BA}"/>
              </a:ext>
            </a:extLst>
          </p:cNvPr>
          <p:cNvSpPr txBox="1"/>
          <p:nvPr/>
        </p:nvSpPr>
        <p:spPr>
          <a:xfrm>
            <a:off x="9404215" y="4105398"/>
            <a:ext cx="1215461" cy="184666"/>
          </a:xfrm>
          <a:prstGeom prst="rect">
            <a:avLst/>
          </a:prstGeom>
          <a:noFill/>
        </p:spPr>
        <p:txBody>
          <a:bodyPr wrap="none" lIns="0" tIns="0" rIns="0" bIns="0" rtlCol="0">
            <a:spAutoFit/>
          </a:bodyPr>
          <a:lstStyle/>
          <a:p>
            <a:pPr algn="l"/>
            <a:r>
              <a:rPr lang="en-US" sz="1200" dirty="0"/>
              <a:t>Shipment Context</a:t>
            </a:r>
          </a:p>
        </p:txBody>
      </p:sp>
    </p:spTree>
    <p:extLst>
      <p:ext uri="{BB962C8B-B14F-4D97-AF65-F5344CB8AC3E}">
        <p14:creationId xmlns:p14="http://schemas.microsoft.com/office/powerpoint/2010/main" val="151688488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9EDB-941E-4D77-A1FD-3334D384102D}"/>
              </a:ext>
            </a:extLst>
          </p:cNvPr>
          <p:cNvSpPr>
            <a:spLocks noGrp="1"/>
          </p:cNvSpPr>
          <p:nvPr>
            <p:ph type="title"/>
          </p:nvPr>
        </p:nvSpPr>
        <p:spPr>
          <a:xfrm>
            <a:off x="588263" y="180201"/>
            <a:ext cx="11018520" cy="1107996"/>
          </a:xfrm>
        </p:spPr>
        <p:txBody>
          <a:bodyPr/>
          <a:lstStyle/>
          <a:p>
            <a:r>
              <a:rPr lang="en-US" dirty="0"/>
              <a:t>Use HATEOAS to enable navigation to related resources</a:t>
            </a:r>
          </a:p>
        </p:txBody>
      </p:sp>
      <p:sp>
        <p:nvSpPr>
          <p:cNvPr id="3" name="Content Placeholder 2">
            <a:extLst>
              <a:ext uri="{FF2B5EF4-FFF2-40B4-BE49-F238E27FC236}">
                <a16:creationId xmlns:a16="http://schemas.microsoft.com/office/drawing/2014/main" id="{62FC1ED0-34C0-4AAA-8274-9B2099A9C616}"/>
              </a:ext>
            </a:extLst>
          </p:cNvPr>
          <p:cNvSpPr>
            <a:spLocks noGrp="1"/>
          </p:cNvSpPr>
          <p:nvPr>
            <p:ph sz="quarter" idx="10"/>
          </p:nvPr>
        </p:nvSpPr>
        <p:spPr>
          <a:xfrm>
            <a:off x="584200" y="1435100"/>
            <a:ext cx="11018838" cy="4062651"/>
          </a:xfrm>
        </p:spPr>
        <p:txBody>
          <a:bodyPr/>
          <a:lstStyle/>
          <a:p>
            <a:r>
              <a:rPr lang="en-US" sz="2000" dirty="0"/>
              <a:t>One of the primary motivations behind REST is that it should be possible to navigate the entire set of resources without requiring prior knowledge of the URI scheme. </a:t>
            </a:r>
          </a:p>
          <a:p>
            <a:endParaRPr lang="en-US" sz="2000" dirty="0"/>
          </a:p>
          <a:p>
            <a:r>
              <a:rPr lang="en-US" sz="2000" dirty="0"/>
              <a:t>Each HTTP GET request should return the information necessary to find the resources related directly to the requested object through hyperlinks included in the response, and it should also be provided with information that describes the operations available on each of these resources. </a:t>
            </a:r>
          </a:p>
          <a:p>
            <a:endParaRPr lang="en-US" sz="2000" dirty="0"/>
          </a:p>
          <a:p>
            <a:r>
              <a:rPr lang="en-US" sz="2000" dirty="0"/>
              <a:t>This principle is known as HATEOAS, or Hypertext as the Engine of Application State. </a:t>
            </a:r>
          </a:p>
          <a:p>
            <a:endParaRPr lang="en-US" sz="2000" dirty="0"/>
          </a:p>
          <a:p>
            <a:r>
              <a:rPr lang="en-US" sz="2000" dirty="0"/>
              <a:t>The system is effectively a finite state machine, and the response to each request contains the information necessary to move from one state to another; no other information should be necessary.</a:t>
            </a:r>
          </a:p>
        </p:txBody>
      </p:sp>
      <p:sp>
        <p:nvSpPr>
          <p:cNvPr id="5" name="TextBox 4">
            <a:extLst>
              <a:ext uri="{FF2B5EF4-FFF2-40B4-BE49-F238E27FC236}">
                <a16:creationId xmlns:a16="http://schemas.microsoft.com/office/drawing/2014/main" id="{805EACE7-EE1F-4B97-8964-4FCE9784D406}"/>
              </a:ext>
            </a:extLst>
          </p:cNvPr>
          <p:cNvSpPr txBox="1"/>
          <p:nvPr/>
        </p:nvSpPr>
        <p:spPr>
          <a:xfrm>
            <a:off x="3677138" y="5422900"/>
            <a:ext cx="6760306" cy="1323439"/>
          </a:xfrm>
          <a:prstGeom prst="rect">
            <a:avLst/>
          </a:prstGeom>
          <a:noFill/>
        </p:spPr>
        <p:txBody>
          <a:bodyPr wrap="square">
            <a:spAutoFit/>
          </a:bodyPr>
          <a:lstStyle/>
          <a:p>
            <a:r>
              <a:rPr lang="en-US" sz="1600" dirty="0"/>
              <a:t> </a:t>
            </a:r>
            <a:r>
              <a:rPr lang="en-US" sz="1600" dirty="0">
                <a:solidFill>
                  <a:schemeClr val="accent4"/>
                </a:solidFill>
              </a:rPr>
              <a:t>Note</a:t>
            </a:r>
          </a:p>
          <a:p>
            <a:endParaRPr lang="en-US" sz="1600" dirty="0">
              <a:solidFill>
                <a:schemeClr val="accent4"/>
              </a:solidFill>
            </a:endParaRPr>
          </a:p>
          <a:p>
            <a:r>
              <a:rPr lang="en-US" sz="1600" dirty="0">
                <a:solidFill>
                  <a:schemeClr val="accent4"/>
                </a:solidFill>
              </a:rPr>
              <a:t>Currently there are no general-purpose standards that define how to model the HATEOAS principle. The examples shown in this section illustrate one possible, proprietary solution.</a:t>
            </a:r>
          </a:p>
        </p:txBody>
      </p:sp>
      <p:pic>
        <p:nvPicPr>
          <p:cNvPr id="7" name="Graphic 6" descr="Warning outline">
            <a:extLst>
              <a:ext uri="{FF2B5EF4-FFF2-40B4-BE49-F238E27FC236}">
                <a16:creationId xmlns:a16="http://schemas.microsoft.com/office/drawing/2014/main" id="{D877125F-8D95-4000-9E94-0CC5290C77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17631" y="5348322"/>
            <a:ext cx="437009" cy="437009"/>
          </a:xfrm>
          <a:prstGeom prst="rect">
            <a:avLst/>
          </a:prstGeom>
        </p:spPr>
      </p:pic>
    </p:spTree>
    <p:extLst>
      <p:ext uri="{BB962C8B-B14F-4D97-AF65-F5344CB8AC3E}">
        <p14:creationId xmlns:p14="http://schemas.microsoft.com/office/powerpoint/2010/main" val="135861278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9EDB-941E-4D77-A1FD-3334D384102D}"/>
              </a:ext>
            </a:extLst>
          </p:cNvPr>
          <p:cNvSpPr>
            <a:spLocks noGrp="1"/>
          </p:cNvSpPr>
          <p:nvPr>
            <p:ph type="title"/>
          </p:nvPr>
        </p:nvSpPr>
        <p:spPr>
          <a:xfrm>
            <a:off x="588263" y="180201"/>
            <a:ext cx="11018520" cy="1107996"/>
          </a:xfrm>
        </p:spPr>
        <p:txBody>
          <a:bodyPr/>
          <a:lstStyle/>
          <a:p>
            <a:r>
              <a:rPr lang="en-US" dirty="0"/>
              <a:t>Use HATEOAS to enable navigation to related resources</a:t>
            </a:r>
          </a:p>
        </p:txBody>
      </p:sp>
      <p:sp>
        <p:nvSpPr>
          <p:cNvPr id="3" name="Content Placeholder 2">
            <a:extLst>
              <a:ext uri="{FF2B5EF4-FFF2-40B4-BE49-F238E27FC236}">
                <a16:creationId xmlns:a16="http://schemas.microsoft.com/office/drawing/2014/main" id="{62FC1ED0-34C0-4AAA-8274-9B2099A9C616}"/>
              </a:ext>
            </a:extLst>
          </p:cNvPr>
          <p:cNvSpPr>
            <a:spLocks noGrp="1"/>
          </p:cNvSpPr>
          <p:nvPr>
            <p:ph sz="quarter" idx="10"/>
          </p:nvPr>
        </p:nvSpPr>
        <p:spPr>
          <a:xfrm>
            <a:off x="584200" y="1435100"/>
            <a:ext cx="5433646" cy="4715608"/>
          </a:xfrm>
        </p:spPr>
        <p:txBody>
          <a:bodyPr/>
          <a:lstStyle/>
          <a:p>
            <a:r>
              <a:rPr lang="en-US" sz="2000" dirty="0"/>
              <a:t>For example, to handle the relationship between an order and a customer, the representation of an order could include links that identify the available operations for the customer of the order. </a:t>
            </a:r>
          </a:p>
          <a:p>
            <a:endParaRPr lang="en-US" sz="2000" dirty="0"/>
          </a:p>
          <a:p>
            <a:r>
              <a:rPr lang="en-US" sz="2000" dirty="0"/>
              <a:t>Here is a possible representation:</a:t>
            </a:r>
          </a:p>
        </p:txBody>
      </p:sp>
      <p:sp>
        <p:nvSpPr>
          <p:cNvPr id="8" name="TextBox 7">
            <a:extLst>
              <a:ext uri="{FF2B5EF4-FFF2-40B4-BE49-F238E27FC236}">
                <a16:creationId xmlns:a16="http://schemas.microsoft.com/office/drawing/2014/main" id="{C7AC7725-858B-4E05-B6C2-C12EC6CDCBD0}"/>
              </a:ext>
            </a:extLst>
          </p:cNvPr>
          <p:cNvSpPr txBox="1"/>
          <p:nvPr/>
        </p:nvSpPr>
        <p:spPr>
          <a:xfrm>
            <a:off x="6174156" y="1369646"/>
            <a:ext cx="8475783" cy="5386090"/>
          </a:xfrm>
          <a:prstGeom prst="rect">
            <a:avLst/>
          </a:prstGeom>
          <a:noFill/>
        </p:spPr>
        <p:txBody>
          <a:bodyPr wrap="square">
            <a:spAutoFit/>
          </a:bodyPr>
          <a:lstStyle/>
          <a:p>
            <a:r>
              <a:rPr lang="en-US" sz="800" dirty="0"/>
              <a:t>{</a:t>
            </a:r>
          </a:p>
          <a:p>
            <a:r>
              <a:rPr lang="en-US" sz="800" dirty="0"/>
              <a:t>  </a:t>
            </a:r>
            <a:r>
              <a:rPr lang="en-US" sz="800" dirty="0">
                <a:solidFill>
                  <a:schemeClr val="accent1"/>
                </a:solidFill>
              </a:rPr>
              <a:t>"orderID"</a:t>
            </a:r>
            <a:r>
              <a:rPr lang="en-US" sz="800" dirty="0"/>
              <a:t>:3,</a:t>
            </a:r>
          </a:p>
          <a:p>
            <a:r>
              <a:rPr lang="en-US" sz="800" dirty="0"/>
              <a:t>  "productID":2,</a:t>
            </a:r>
          </a:p>
          <a:p>
            <a:r>
              <a:rPr lang="en-US" sz="800" dirty="0"/>
              <a:t>  "quantity":4,</a:t>
            </a:r>
          </a:p>
          <a:p>
            <a:r>
              <a:rPr lang="en-US" sz="800" dirty="0"/>
              <a:t>  "orderValue":16.60,</a:t>
            </a:r>
          </a:p>
          <a:p>
            <a:r>
              <a:rPr lang="en-US" sz="800" dirty="0"/>
              <a:t>  "links":[</a:t>
            </a:r>
          </a:p>
          <a:p>
            <a:r>
              <a:rPr lang="en-US" sz="800" dirty="0"/>
              <a:t>    {</a:t>
            </a:r>
          </a:p>
          <a:p>
            <a:r>
              <a:rPr lang="en-US" sz="800" dirty="0"/>
              <a:t>      "</a:t>
            </a:r>
            <a:r>
              <a:rPr lang="en-US" sz="800" dirty="0" err="1"/>
              <a:t>rel</a:t>
            </a:r>
            <a:r>
              <a:rPr lang="en-US" sz="800" dirty="0"/>
              <a:t>":"customer",</a:t>
            </a:r>
          </a:p>
          <a:p>
            <a:r>
              <a:rPr lang="en-US" sz="800" dirty="0"/>
              <a:t>      "</a:t>
            </a:r>
            <a:r>
              <a:rPr lang="en-US" sz="800" dirty="0" err="1"/>
              <a:t>href</a:t>
            </a:r>
            <a:r>
              <a:rPr lang="en-US" sz="800" dirty="0"/>
              <a:t>":"https://adventure-works.com/customers/3",</a:t>
            </a:r>
          </a:p>
          <a:p>
            <a:r>
              <a:rPr lang="en-US" sz="800" dirty="0"/>
              <a:t>      "action":"GET",</a:t>
            </a:r>
          </a:p>
          <a:p>
            <a:r>
              <a:rPr lang="en-US" sz="800" dirty="0"/>
              <a:t>      "types":["text/</a:t>
            </a:r>
            <a:r>
              <a:rPr lang="en-US" sz="800" dirty="0" err="1"/>
              <a:t>xml","application</a:t>
            </a:r>
            <a:r>
              <a:rPr lang="en-US" sz="800" dirty="0"/>
              <a:t>/json"]</a:t>
            </a:r>
          </a:p>
          <a:p>
            <a:r>
              <a:rPr lang="en-US" sz="800" dirty="0"/>
              <a:t>    },</a:t>
            </a:r>
          </a:p>
          <a:p>
            <a:r>
              <a:rPr lang="en-US" sz="800" dirty="0"/>
              <a:t>    {</a:t>
            </a:r>
          </a:p>
          <a:p>
            <a:r>
              <a:rPr lang="en-US" sz="800" dirty="0"/>
              <a:t>      "</a:t>
            </a:r>
            <a:r>
              <a:rPr lang="en-US" sz="800" dirty="0" err="1"/>
              <a:t>rel</a:t>
            </a:r>
            <a:r>
              <a:rPr lang="en-US" sz="800" dirty="0"/>
              <a:t>":"customer",</a:t>
            </a:r>
          </a:p>
          <a:p>
            <a:r>
              <a:rPr lang="en-US" sz="800" dirty="0"/>
              <a:t>      "</a:t>
            </a:r>
            <a:r>
              <a:rPr lang="en-US" sz="800" dirty="0" err="1"/>
              <a:t>href</a:t>
            </a:r>
            <a:r>
              <a:rPr lang="en-US" sz="800" dirty="0"/>
              <a:t>":"https://adventure-works.com/customers/3",</a:t>
            </a:r>
          </a:p>
          <a:p>
            <a:r>
              <a:rPr lang="en-US" sz="800" dirty="0"/>
              <a:t>      "action":"PUT",</a:t>
            </a:r>
          </a:p>
          <a:p>
            <a:r>
              <a:rPr lang="en-US" sz="800" dirty="0"/>
              <a:t>      "types":["application/x-www-form-</a:t>
            </a:r>
            <a:r>
              <a:rPr lang="en-US" sz="800" dirty="0" err="1"/>
              <a:t>urlencoded</a:t>
            </a:r>
            <a:r>
              <a:rPr lang="en-US" sz="800" dirty="0"/>
              <a:t>"]</a:t>
            </a:r>
          </a:p>
          <a:p>
            <a:r>
              <a:rPr lang="en-US" sz="800" dirty="0"/>
              <a:t>    },</a:t>
            </a:r>
          </a:p>
          <a:p>
            <a:r>
              <a:rPr lang="en-US" sz="800" dirty="0"/>
              <a:t>    {</a:t>
            </a:r>
          </a:p>
          <a:p>
            <a:r>
              <a:rPr lang="en-US" sz="800" dirty="0"/>
              <a:t>      "</a:t>
            </a:r>
            <a:r>
              <a:rPr lang="en-US" sz="800" dirty="0" err="1"/>
              <a:t>rel</a:t>
            </a:r>
            <a:r>
              <a:rPr lang="en-US" sz="800" dirty="0"/>
              <a:t>":"customer",</a:t>
            </a:r>
          </a:p>
          <a:p>
            <a:r>
              <a:rPr lang="en-US" sz="800" dirty="0"/>
              <a:t>      "</a:t>
            </a:r>
            <a:r>
              <a:rPr lang="en-US" sz="800" dirty="0" err="1"/>
              <a:t>href</a:t>
            </a:r>
            <a:r>
              <a:rPr lang="en-US" sz="800" dirty="0"/>
              <a:t>":"https://adventure-works.com/customers/3",</a:t>
            </a:r>
          </a:p>
          <a:p>
            <a:r>
              <a:rPr lang="en-US" sz="800" dirty="0"/>
              <a:t>      "</a:t>
            </a:r>
            <a:r>
              <a:rPr lang="en-US" sz="800" dirty="0" err="1"/>
              <a:t>action":"DELETE</a:t>
            </a:r>
            <a:r>
              <a:rPr lang="en-US" sz="800" dirty="0"/>
              <a:t>",</a:t>
            </a:r>
          </a:p>
          <a:p>
            <a:r>
              <a:rPr lang="en-US" sz="800" dirty="0"/>
              <a:t>      "types":[]</a:t>
            </a:r>
          </a:p>
          <a:p>
            <a:r>
              <a:rPr lang="en-US" sz="800" dirty="0"/>
              <a:t>    },</a:t>
            </a:r>
          </a:p>
          <a:p>
            <a:r>
              <a:rPr lang="en-US" sz="800" dirty="0"/>
              <a:t>    {</a:t>
            </a:r>
          </a:p>
          <a:p>
            <a:r>
              <a:rPr lang="en-US" sz="800" dirty="0"/>
              <a:t>      "</a:t>
            </a:r>
            <a:r>
              <a:rPr lang="en-US" sz="800" dirty="0" err="1"/>
              <a:t>rel</a:t>
            </a:r>
            <a:r>
              <a:rPr lang="en-US" sz="800" dirty="0"/>
              <a:t>":"self",</a:t>
            </a:r>
          </a:p>
          <a:p>
            <a:r>
              <a:rPr lang="en-US" sz="800" dirty="0"/>
              <a:t>      "</a:t>
            </a:r>
            <a:r>
              <a:rPr lang="en-US" sz="800" dirty="0" err="1"/>
              <a:t>href</a:t>
            </a:r>
            <a:r>
              <a:rPr lang="en-US" sz="800" dirty="0"/>
              <a:t>":"https://adventure-works.com/orders/3",</a:t>
            </a:r>
          </a:p>
          <a:p>
            <a:r>
              <a:rPr lang="en-US" sz="800" dirty="0"/>
              <a:t>      "action":"GET",</a:t>
            </a:r>
          </a:p>
          <a:p>
            <a:r>
              <a:rPr lang="en-US" sz="800" dirty="0"/>
              <a:t>      "types":["text/</a:t>
            </a:r>
            <a:r>
              <a:rPr lang="en-US" sz="800" dirty="0" err="1"/>
              <a:t>xml","application</a:t>
            </a:r>
            <a:r>
              <a:rPr lang="en-US" sz="800" dirty="0"/>
              <a:t>/json"]</a:t>
            </a:r>
          </a:p>
          <a:p>
            <a:r>
              <a:rPr lang="en-US" sz="800" dirty="0"/>
              <a:t>    },</a:t>
            </a:r>
          </a:p>
          <a:p>
            <a:r>
              <a:rPr lang="en-US" sz="800" dirty="0"/>
              <a:t>    {</a:t>
            </a:r>
          </a:p>
          <a:p>
            <a:r>
              <a:rPr lang="en-US" sz="800" dirty="0"/>
              <a:t>      "</a:t>
            </a:r>
            <a:r>
              <a:rPr lang="en-US" sz="800" dirty="0" err="1"/>
              <a:t>rel</a:t>
            </a:r>
            <a:r>
              <a:rPr lang="en-US" sz="800" dirty="0"/>
              <a:t>":"self",</a:t>
            </a:r>
          </a:p>
          <a:p>
            <a:r>
              <a:rPr lang="en-US" sz="800" dirty="0"/>
              <a:t>      "</a:t>
            </a:r>
            <a:r>
              <a:rPr lang="en-US" sz="800" dirty="0" err="1"/>
              <a:t>href</a:t>
            </a:r>
            <a:r>
              <a:rPr lang="en-US" sz="800" dirty="0"/>
              <a:t>":"https://adventure-works.com/orders/3",</a:t>
            </a:r>
          </a:p>
          <a:p>
            <a:r>
              <a:rPr lang="en-US" sz="800" dirty="0"/>
              <a:t>      "action":"PUT",</a:t>
            </a:r>
          </a:p>
          <a:p>
            <a:r>
              <a:rPr lang="en-US" sz="800" dirty="0"/>
              <a:t>      "types":["application/x-www-form-</a:t>
            </a:r>
            <a:r>
              <a:rPr lang="en-US" sz="800" dirty="0" err="1"/>
              <a:t>urlencoded</a:t>
            </a:r>
            <a:r>
              <a:rPr lang="en-US" sz="800" dirty="0"/>
              <a:t>"]</a:t>
            </a:r>
          </a:p>
          <a:p>
            <a:r>
              <a:rPr lang="en-US" sz="800" dirty="0"/>
              <a:t>    },</a:t>
            </a:r>
          </a:p>
          <a:p>
            <a:r>
              <a:rPr lang="en-US" sz="800" dirty="0"/>
              <a:t>    {</a:t>
            </a:r>
          </a:p>
          <a:p>
            <a:r>
              <a:rPr lang="en-US" sz="800" dirty="0"/>
              <a:t>      "</a:t>
            </a:r>
            <a:r>
              <a:rPr lang="en-US" sz="800" dirty="0" err="1"/>
              <a:t>rel</a:t>
            </a:r>
            <a:r>
              <a:rPr lang="en-US" sz="800" dirty="0"/>
              <a:t>":"self",</a:t>
            </a:r>
          </a:p>
          <a:p>
            <a:r>
              <a:rPr lang="en-US" sz="800" dirty="0"/>
              <a:t>      "</a:t>
            </a:r>
            <a:r>
              <a:rPr lang="en-US" sz="800" dirty="0" err="1"/>
              <a:t>href</a:t>
            </a:r>
            <a:r>
              <a:rPr lang="en-US" sz="800" dirty="0"/>
              <a:t>":"https://adventure-works.com/orders/3",</a:t>
            </a:r>
          </a:p>
          <a:p>
            <a:r>
              <a:rPr lang="en-US" sz="800" dirty="0"/>
              <a:t>      "</a:t>
            </a:r>
            <a:r>
              <a:rPr lang="en-US" sz="800" dirty="0" err="1"/>
              <a:t>action":"DELETE</a:t>
            </a:r>
            <a:r>
              <a:rPr lang="en-US" sz="800" dirty="0"/>
              <a:t>",</a:t>
            </a:r>
          </a:p>
          <a:p>
            <a:r>
              <a:rPr lang="en-US" sz="800" dirty="0"/>
              <a:t>      "types":[]</a:t>
            </a:r>
          </a:p>
          <a:p>
            <a:r>
              <a:rPr lang="en-US" sz="800" dirty="0"/>
              <a:t>    }]</a:t>
            </a:r>
          </a:p>
          <a:p>
            <a:r>
              <a:rPr lang="en-US" sz="800" dirty="0"/>
              <a:t>}</a:t>
            </a:r>
          </a:p>
        </p:txBody>
      </p:sp>
    </p:spTree>
    <p:extLst>
      <p:ext uri="{BB962C8B-B14F-4D97-AF65-F5344CB8AC3E}">
        <p14:creationId xmlns:p14="http://schemas.microsoft.com/office/powerpoint/2010/main" val="46955667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9EDB-941E-4D77-A1FD-3334D384102D}"/>
              </a:ext>
            </a:extLst>
          </p:cNvPr>
          <p:cNvSpPr>
            <a:spLocks noGrp="1"/>
          </p:cNvSpPr>
          <p:nvPr>
            <p:ph type="title"/>
          </p:nvPr>
        </p:nvSpPr>
        <p:spPr>
          <a:xfrm>
            <a:off x="588263" y="180201"/>
            <a:ext cx="11018520" cy="1107996"/>
          </a:xfrm>
        </p:spPr>
        <p:txBody>
          <a:bodyPr/>
          <a:lstStyle/>
          <a:p>
            <a:r>
              <a:rPr lang="en-US" dirty="0"/>
              <a:t>Use HATEOAS to enable navigation to related resources</a:t>
            </a:r>
          </a:p>
        </p:txBody>
      </p:sp>
      <p:sp>
        <p:nvSpPr>
          <p:cNvPr id="3" name="Content Placeholder 2">
            <a:extLst>
              <a:ext uri="{FF2B5EF4-FFF2-40B4-BE49-F238E27FC236}">
                <a16:creationId xmlns:a16="http://schemas.microsoft.com/office/drawing/2014/main" id="{62FC1ED0-34C0-4AAA-8274-9B2099A9C616}"/>
              </a:ext>
            </a:extLst>
          </p:cNvPr>
          <p:cNvSpPr>
            <a:spLocks noGrp="1"/>
          </p:cNvSpPr>
          <p:nvPr>
            <p:ph sz="quarter" idx="10"/>
          </p:nvPr>
        </p:nvSpPr>
        <p:spPr>
          <a:xfrm>
            <a:off x="584200" y="1435100"/>
            <a:ext cx="11188700" cy="5613845"/>
          </a:xfrm>
        </p:spPr>
        <p:txBody>
          <a:bodyPr/>
          <a:lstStyle/>
          <a:p>
            <a:r>
              <a:rPr lang="en-US" sz="1800" dirty="0"/>
              <a:t>In the previous example, the links array has a set of </a:t>
            </a:r>
            <a:r>
              <a:rPr lang="en-US" sz="1800" b="1" dirty="0"/>
              <a:t>links</a:t>
            </a:r>
            <a:r>
              <a:rPr lang="en-US" sz="1800" dirty="0"/>
              <a:t>. </a:t>
            </a:r>
          </a:p>
          <a:p>
            <a:endParaRPr lang="en-US" sz="1800" dirty="0"/>
          </a:p>
          <a:p>
            <a:r>
              <a:rPr lang="en-US" sz="1800" dirty="0"/>
              <a:t>Each link represents an operation on a related entity. </a:t>
            </a:r>
          </a:p>
          <a:p>
            <a:endParaRPr lang="en-US" sz="1800" dirty="0"/>
          </a:p>
          <a:p>
            <a:r>
              <a:rPr lang="en-US" sz="1800" dirty="0"/>
              <a:t>The data for each link includes the relationship ("customer"), the URI (</a:t>
            </a:r>
            <a:r>
              <a:rPr lang="en-US" sz="1800" b="1" dirty="0"/>
              <a:t>https://adventure-works.com/customers/3</a:t>
            </a:r>
            <a:r>
              <a:rPr lang="en-US" sz="1800" dirty="0"/>
              <a:t>), the HTTP method, and the supported MIME types. </a:t>
            </a:r>
          </a:p>
          <a:p>
            <a:endParaRPr lang="en-US" sz="1800" dirty="0"/>
          </a:p>
          <a:p>
            <a:r>
              <a:rPr lang="en-US" sz="1800" dirty="0"/>
              <a:t>This is all the information that a client application needs to be able to invoke the operation.</a:t>
            </a:r>
          </a:p>
          <a:p>
            <a:endParaRPr lang="en-US" sz="1800" dirty="0"/>
          </a:p>
          <a:p>
            <a:r>
              <a:rPr lang="en-US" sz="1800" dirty="0"/>
              <a:t>The </a:t>
            </a:r>
            <a:r>
              <a:rPr lang="en-US" sz="1800" b="1" dirty="0"/>
              <a:t>links</a:t>
            </a:r>
            <a:r>
              <a:rPr lang="en-US" sz="1800" dirty="0"/>
              <a:t> array also includes self-referencing information about the resource itself that has been retrieved. </a:t>
            </a:r>
          </a:p>
          <a:p>
            <a:endParaRPr lang="en-US" sz="1800" dirty="0"/>
          </a:p>
          <a:p>
            <a:r>
              <a:rPr lang="en-US" sz="1800" dirty="0"/>
              <a:t>These have the relationship </a:t>
            </a:r>
            <a:r>
              <a:rPr lang="en-US" sz="1800" i="1" dirty="0"/>
              <a:t>self</a:t>
            </a:r>
            <a:r>
              <a:rPr lang="en-US" sz="1800" dirty="0"/>
              <a:t>.</a:t>
            </a:r>
          </a:p>
          <a:p>
            <a:endParaRPr lang="en-US" sz="1800" dirty="0"/>
          </a:p>
          <a:p>
            <a:r>
              <a:rPr lang="en-US" sz="1800" dirty="0"/>
              <a:t>The set of links that are returned may change, depending on the state of the resource. </a:t>
            </a:r>
          </a:p>
          <a:p>
            <a:endParaRPr lang="en-US" sz="1800" dirty="0"/>
          </a:p>
          <a:p>
            <a:r>
              <a:rPr lang="en-US" sz="1800" dirty="0"/>
              <a:t>This is what is meant by hypertext being the "engine of application state."</a:t>
            </a:r>
          </a:p>
        </p:txBody>
      </p:sp>
    </p:spTree>
    <p:extLst>
      <p:ext uri="{BB962C8B-B14F-4D97-AF65-F5344CB8AC3E}">
        <p14:creationId xmlns:p14="http://schemas.microsoft.com/office/powerpoint/2010/main" val="291543736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3810A-DE34-4948-A1A8-6C1429821467}"/>
              </a:ext>
            </a:extLst>
          </p:cNvPr>
          <p:cNvSpPr>
            <a:spLocks noGrp="1"/>
          </p:cNvSpPr>
          <p:nvPr>
            <p:ph type="title"/>
          </p:nvPr>
        </p:nvSpPr>
        <p:spPr/>
        <p:txBody>
          <a:bodyPr/>
          <a:lstStyle/>
          <a:p>
            <a:r>
              <a:rPr lang="en-US" dirty="0"/>
              <a:t>Versioning a RESTful web API</a:t>
            </a:r>
          </a:p>
        </p:txBody>
      </p:sp>
      <p:sp>
        <p:nvSpPr>
          <p:cNvPr id="3" name="Content Placeholder 2">
            <a:extLst>
              <a:ext uri="{FF2B5EF4-FFF2-40B4-BE49-F238E27FC236}">
                <a16:creationId xmlns:a16="http://schemas.microsoft.com/office/drawing/2014/main" id="{2005975C-239E-4D31-A602-04F20C5F6FFD}"/>
              </a:ext>
            </a:extLst>
          </p:cNvPr>
          <p:cNvSpPr>
            <a:spLocks noGrp="1"/>
          </p:cNvSpPr>
          <p:nvPr>
            <p:ph sz="quarter" idx="10"/>
          </p:nvPr>
        </p:nvSpPr>
        <p:spPr>
          <a:xfrm>
            <a:off x="584200" y="1435100"/>
            <a:ext cx="11018838" cy="5416868"/>
          </a:xfrm>
        </p:spPr>
        <p:txBody>
          <a:bodyPr/>
          <a:lstStyle/>
          <a:p>
            <a:r>
              <a:rPr lang="en-US" sz="2000" dirty="0"/>
              <a:t>It is highly unlikely that a web API will remain static. </a:t>
            </a:r>
          </a:p>
          <a:p>
            <a:endParaRPr lang="en-US" sz="2000" dirty="0"/>
          </a:p>
          <a:p>
            <a:r>
              <a:rPr lang="en-US" sz="2000" dirty="0"/>
              <a:t>As business requirements change new collections of resources may be added, the relationships between resources might change, and the structure of the data in resources might be amended.</a:t>
            </a:r>
          </a:p>
          <a:p>
            <a:endParaRPr lang="en-US" sz="2000" dirty="0"/>
          </a:p>
          <a:p>
            <a:r>
              <a:rPr lang="en-US" sz="2000" dirty="0"/>
              <a:t> While updating a web API to handle new or differing requirements is a relatively straightforward process, you must consider the effects that such changes will have on client applications consuming the web API. </a:t>
            </a:r>
          </a:p>
          <a:p>
            <a:endParaRPr lang="en-US" sz="2000" dirty="0"/>
          </a:p>
          <a:p>
            <a:r>
              <a:rPr lang="en-US" sz="2000" dirty="0"/>
              <a:t>The issue is that although the developer designing and implementing a web API has full control over that API, the developer does not have the same degree of control over client applications, which may be built by third-party organizations operating remotely. </a:t>
            </a:r>
          </a:p>
          <a:p>
            <a:endParaRPr lang="en-US" sz="2000" dirty="0"/>
          </a:p>
          <a:p>
            <a:r>
              <a:rPr lang="en-US" sz="2000" dirty="0"/>
              <a:t>The primary imperative is to enable existing client applications to continue functioning unchanged while allowing new client applications to take advantage of new features and resources.</a:t>
            </a:r>
          </a:p>
        </p:txBody>
      </p:sp>
    </p:spTree>
    <p:extLst>
      <p:ext uri="{BB962C8B-B14F-4D97-AF65-F5344CB8AC3E}">
        <p14:creationId xmlns:p14="http://schemas.microsoft.com/office/powerpoint/2010/main" val="261188033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3810A-DE34-4948-A1A8-6C1429821467}"/>
              </a:ext>
            </a:extLst>
          </p:cNvPr>
          <p:cNvSpPr>
            <a:spLocks noGrp="1"/>
          </p:cNvSpPr>
          <p:nvPr>
            <p:ph type="title"/>
          </p:nvPr>
        </p:nvSpPr>
        <p:spPr/>
        <p:txBody>
          <a:bodyPr/>
          <a:lstStyle/>
          <a:p>
            <a:r>
              <a:rPr lang="en-US" dirty="0"/>
              <a:t>Versioning a RESTful web API</a:t>
            </a:r>
          </a:p>
        </p:txBody>
      </p:sp>
      <p:sp>
        <p:nvSpPr>
          <p:cNvPr id="3" name="Content Placeholder 2">
            <a:extLst>
              <a:ext uri="{FF2B5EF4-FFF2-40B4-BE49-F238E27FC236}">
                <a16:creationId xmlns:a16="http://schemas.microsoft.com/office/drawing/2014/main" id="{2005975C-239E-4D31-A602-04F20C5F6FFD}"/>
              </a:ext>
            </a:extLst>
          </p:cNvPr>
          <p:cNvSpPr>
            <a:spLocks noGrp="1"/>
          </p:cNvSpPr>
          <p:nvPr>
            <p:ph sz="quarter" idx="10"/>
          </p:nvPr>
        </p:nvSpPr>
        <p:spPr>
          <a:xfrm>
            <a:off x="584200" y="1435100"/>
            <a:ext cx="11018838" cy="1661993"/>
          </a:xfrm>
        </p:spPr>
        <p:txBody>
          <a:bodyPr/>
          <a:lstStyle/>
          <a:p>
            <a:r>
              <a:rPr lang="en-US" sz="2000" dirty="0"/>
              <a:t>Versioning enables a web API to indicate the features and resources that it exposes, and a client application can submit requests that are directed to a specific version of a feature or resource.</a:t>
            </a:r>
          </a:p>
          <a:p>
            <a:endParaRPr lang="en-US" sz="2000" dirty="0"/>
          </a:p>
          <a:p>
            <a:r>
              <a:rPr lang="en-US" sz="2000" dirty="0"/>
              <a:t> The following sections describe several different approaches, each of which has its own benefits and trade-offs.</a:t>
            </a:r>
          </a:p>
        </p:txBody>
      </p:sp>
    </p:spTree>
    <p:extLst>
      <p:ext uri="{BB962C8B-B14F-4D97-AF65-F5344CB8AC3E}">
        <p14:creationId xmlns:p14="http://schemas.microsoft.com/office/powerpoint/2010/main" val="254312483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15C7A-8714-4AAE-81DE-A3B2486A4178}"/>
              </a:ext>
            </a:extLst>
          </p:cNvPr>
          <p:cNvSpPr>
            <a:spLocks noGrp="1"/>
          </p:cNvSpPr>
          <p:nvPr>
            <p:ph type="title"/>
          </p:nvPr>
        </p:nvSpPr>
        <p:spPr>
          <a:xfrm>
            <a:off x="588263" y="457200"/>
            <a:ext cx="11018520" cy="553998"/>
          </a:xfrm>
        </p:spPr>
        <p:txBody>
          <a:bodyPr/>
          <a:lstStyle/>
          <a:p>
            <a:r>
              <a:rPr lang="en-US" dirty="0"/>
              <a:t>No versioning</a:t>
            </a:r>
          </a:p>
        </p:txBody>
      </p:sp>
      <p:sp>
        <p:nvSpPr>
          <p:cNvPr id="3" name="Content Placeholder 2">
            <a:extLst>
              <a:ext uri="{FF2B5EF4-FFF2-40B4-BE49-F238E27FC236}">
                <a16:creationId xmlns:a16="http://schemas.microsoft.com/office/drawing/2014/main" id="{5DAE3A9E-3118-4CB7-9C4A-29975A781B62}"/>
              </a:ext>
            </a:extLst>
          </p:cNvPr>
          <p:cNvSpPr>
            <a:spLocks noGrp="1"/>
          </p:cNvSpPr>
          <p:nvPr>
            <p:ph sz="quarter" idx="10"/>
          </p:nvPr>
        </p:nvSpPr>
        <p:spPr>
          <a:xfrm>
            <a:off x="584200" y="1435100"/>
            <a:ext cx="11018838" cy="3447098"/>
          </a:xfrm>
        </p:spPr>
        <p:txBody>
          <a:bodyPr/>
          <a:lstStyle/>
          <a:p>
            <a:r>
              <a:rPr lang="en-US" sz="2000" dirty="0"/>
              <a:t>This is the simplest approach, and may be acceptable for some internal APIs. </a:t>
            </a:r>
          </a:p>
          <a:p>
            <a:endParaRPr lang="en-US" sz="2000" dirty="0"/>
          </a:p>
          <a:p>
            <a:r>
              <a:rPr lang="en-US" sz="2000" dirty="0"/>
              <a:t>Significant changes could be represented as new resources or new links. </a:t>
            </a:r>
          </a:p>
          <a:p>
            <a:endParaRPr lang="en-US" sz="2000" dirty="0"/>
          </a:p>
          <a:p>
            <a:r>
              <a:rPr lang="en-US" sz="2000" dirty="0"/>
              <a:t>Adding content to existing resources might not present a breaking change as client applications that are not expecting to see this content will ignore it.</a:t>
            </a:r>
          </a:p>
          <a:p>
            <a:endParaRPr lang="en-US" sz="2000" dirty="0"/>
          </a:p>
          <a:p>
            <a:r>
              <a:rPr lang="en-US" sz="2000" dirty="0"/>
              <a:t>For example, a request to the URI </a:t>
            </a:r>
            <a:r>
              <a:rPr lang="en-US" sz="2000" b="1" dirty="0"/>
              <a:t>https://adventure-works.com/customers/3 </a:t>
            </a:r>
            <a:r>
              <a:rPr lang="en-US" sz="2000" dirty="0"/>
              <a:t>should return the details of a single customer containing </a:t>
            </a:r>
            <a:r>
              <a:rPr lang="en-US" sz="2000" b="1" dirty="0"/>
              <a:t>id</a:t>
            </a:r>
            <a:r>
              <a:rPr lang="en-US" sz="2000" dirty="0"/>
              <a:t>, </a:t>
            </a:r>
            <a:r>
              <a:rPr lang="en-US" sz="2000" b="1" dirty="0"/>
              <a:t>name</a:t>
            </a:r>
            <a:r>
              <a:rPr lang="en-US" sz="2000" dirty="0"/>
              <a:t>, and </a:t>
            </a:r>
            <a:r>
              <a:rPr lang="en-US" sz="2000" b="1" dirty="0"/>
              <a:t>address</a:t>
            </a:r>
            <a:r>
              <a:rPr lang="en-US" sz="2000" dirty="0"/>
              <a:t> fields expected by the client application:</a:t>
            </a:r>
          </a:p>
        </p:txBody>
      </p:sp>
      <p:sp>
        <p:nvSpPr>
          <p:cNvPr id="5" name="TextBox 4">
            <a:extLst>
              <a:ext uri="{FF2B5EF4-FFF2-40B4-BE49-F238E27FC236}">
                <a16:creationId xmlns:a16="http://schemas.microsoft.com/office/drawing/2014/main" id="{1AAE4864-1D89-4219-AD86-1F2D4E2AFD90}"/>
              </a:ext>
            </a:extLst>
          </p:cNvPr>
          <p:cNvSpPr txBox="1"/>
          <p:nvPr/>
        </p:nvSpPr>
        <p:spPr>
          <a:xfrm>
            <a:off x="2590800" y="4646921"/>
            <a:ext cx="8947785" cy="1178784"/>
          </a:xfrm>
          <a:prstGeom prst="rect">
            <a:avLst/>
          </a:prstGeom>
          <a:noFill/>
        </p:spPr>
        <p:txBody>
          <a:bodyPr wrap="square">
            <a:spAutoFit/>
          </a:bodyPr>
          <a:lstStyle/>
          <a:p>
            <a:r>
              <a:rPr lang="en-US" dirty="0"/>
              <a:t>HTTP/1.1 200 OK</a:t>
            </a:r>
          </a:p>
          <a:p>
            <a:r>
              <a:rPr lang="en-US" dirty="0">
                <a:solidFill>
                  <a:schemeClr val="accent1"/>
                </a:solidFill>
              </a:rPr>
              <a:t>Content-Type</a:t>
            </a:r>
            <a:r>
              <a:rPr lang="en-US" dirty="0"/>
              <a:t>: application/json; charset=utf-8</a:t>
            </a:r>
          </a:p>
          <a:p>
            <a:endParaRPr lang="en-US" dirty="0"/>
          </a:p>
          <a:p>
            <a:r>
              <a:rPr lang="en-US" dirty="0"/>
              <a:t>{"id":3,"name":"Contoso LLC","address":"1 Microsoft Way Redmond WA 98053"}</a:t>
            </a:r>
          </a:p>
        </p:txBody>
      </p:sp>
      <p:sp>
        <p:nvSpPr>
          <p:cNvPr id="7" name="TextBox 6">
            <a:extLst>
              <a:ext uri="{FF2B5EF4-FFF2-40B4-BE49-F238E27FC236}">
                <a16:creationId xmlns:a16="http://schemas.microsoft.com/office/drawing/2014/main" id="{A9727B1C-9848-429E-8024-EA7A136A56A8}"/>
              </a:ext>
            </a:extLst>
          </p:cNvPr>
          <p:cNvSpPr txBox="1"/>
          <p:nvPr/>
        </p:nvSpPr>
        <p:spPr>
          <a:xfrm>
            <a:off x="1445894" y="6218827"/>
            <a:ext cx="10334625" cy="363946"/>
          </a:xfrm>
          <a:prstGeom prst="rect">
            <a:avLst/>
          </a:prstGeom>
          <a:noFill/>
        </p:spPr>
        <p:txBody>
          <a:bodyPr wrap="square">
            <a:spAutoFit/>
          </a:bodyPr>
          <a:lstStyle/>
          <a:p>
            <a:r>
              <a:rPr lang="en-US" dirty="0">
                <a:solidFill>
                  <a:srgbClr val="0F780F"/>
                </a:solidFill>
              </a:rPr>
              <a:t>Note:  For simplicity, the example responses shown in this section do not include HATEOAS links.</a:t>
            </a:r>
          </a:p>
        </p:txBody>
      </p:sp>
      <p:pic>
        <p:nvPicPr>
          <p:cNvPr id="9" name="Picture 8">
            <a:extLst>
              <a:ext uri="{FF2B5EF4-FFF2-40B4-BE49-F238E27FC236}">
                <a16:creationId xmlns:a16="http://schemas.microsoft.com/office/drawing/2014/main" id="{69FF93DD-1435-4BF1-8BB2-A1EFEBB7B6BE}"/>
              </a:ext>
            </a:extLst>
          </p:cNvPr>
          <p:cNvPicPr>
            <a:picLocks noChangeAspect="1"/>
          </p:cNvPicPr>
          <p:nvPr/>
        </p:nvPicPr>
        <p:blipFill>
          <a:blip r:embed="rId2"/>
          <a:stretch>
            <a:fillRect/>
          </a:stretch>
        </p:blipFill>
        <p:spPr>
          <a:xfrm>
            <a:off x="1072985" y="6143823"/>
            <a:ext cx="438950" cy="438950"/>
          </a:xfrm>
          <a:prstGeom prst="rect">
            <a:avLst/>
          </a:prstGeom>
        </p:spPr>
      </p:pic>
    </p:spTree>
    <p:extLst>
      <p:ext uri="{BB962C8B-B14F-4D97-AF65-F5344CB8AC3E}">
        <p14:creationId xmlns:p14="http://schemas.microsoft.com/office/powerpoint/2010/main" val="234789384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15C7A-8714-4AAE-81DE-A3B2486A4178}"/>
              </a:ext>
            </a:extLst>
          </p:cNvPr>
          <p:cNvSpPr>
            <a:spLocks noGrp="1"/>
          </p:cNvSpPr>
          <p:nvPr>
            <p:ph type="title"/>
          </p:nvPr>
        </p:nvSpPr>
        <p:spPr>
          <a:xfrm>
            <a:off x="588263" y="457200"/>
            <a:ext cx="11018520" cy="553998"/>
          </a:xfrm>
        </p:spPr>
        <p:txBody>
          <a:bodyPr/>
          <a:lstStyle/>
          <a:p>
            <a:r>
              <a:rPr lang="en-US" dirty="0"/>
              <a:t>No versioning</a:t>
            </a:r>
          </a:p>
        </p:txBody>
      </p:sp>
      <p:sp>
        <p:nvSpPr>
          <p:cNvPr id="3" name="Content Placeholder 2">
            <a:extLst>
              <a:ext uri="{FF2B5EF4-FFF2-40B4-BE49-F238E27FC236}">
                <a16:creationId xmlns:a16="http://schemas.microsoft.com/office/drawing/2014/main" id="{5DAE3A9E-3118-4CB7-9C4A-29975A781B62}"/>
              </a:ext>
            </a:extLst>
          </p:cNvPr>
          <p:cNvSpPr>
            <a:spLocks noGrp="1"/>
          </p:cNvSpPr>
          <p:nvPr>
            <p:ph sz="quarter" idx="10"/>
          </p:nvPr>
        </p:nvSpPr>
        <p:spPr>
          <a:xfrm>
            <a:off x="584200" y="1435100"/>
            <a:ext cx="11018838" cy="5232202"/>
          </a:xfrm>
        </p:spPr>
        <p:txBody>
          <a:bodyPr/>
          <a:lstStyle/>
          <a:p>
            <a:r>
              <a:rPr lang="en-US" sz="2000" dirty="0"/>
              <a:t>If the </a:t>
            </a:r>
            <a:r>
              <a:rPr lang="en-US" sz="2000" b="1" dirty="0" err="1"/>
              <a:t>DateCreated</a:t>
            </a:r>
            <a:r>
              <a:rPr lang="en-US" sz="2000" dirty="0"/>
              <a:t> field is added to the schema of the customer resource, then the response would look like this:</a:t>
            </a:r>
          </a:p>
          <a:p>
            <a:endParaRPr lang="en-US" sz="2000" dirty="0"/>
          </a:p>
          <a:p>
            <a:endParaRPr lang="en-US" sz="2000" dirty="0"/>
          </a:p>
          <a:p>
            <a:endParaRPr lang="en-US" sz="2000" dirty="0"/>
          </a:p>
          <a:p>
            <a:endParaRPr lang="en-US" sz="2000" dirty="0"/>
          </a:p>
          <a:p>
            <a:endParaRPr lang="en-US" sz="2000" dirty="0"/>
          </a:p>
          <a:p>
            <a:r>
              <a:rPr lang="en-US" sz="2000" dirty="0"/>
              <a:t>Existing client applications might continue functioning correctly if they are capable of ignoring unrecognized fields, while new client applications can be designed to handle this new field.</a:t>
            </a:r>
          </a:p>
          <a:p>
            <a:endParaRPr lang="en-US" sz="2000" dirty="0"/>
          </a:p>
          <a:p>
            <a:r>
              <a:rPr lang="en-US" sz="2000" dirty="0"/>
              <a:t>However, if more radical changes to the schema of resources occur (such as removing or renaming fields) or the relationships between resources change then these may constitute breaking changes that prevent existing client applications from functioning correctly. </a:t>
            </a:r>
          </a:p>
          <a:p>
            <a:endParaRPr lang="en-US" sz="2000" dirty="0"/>
          </a:p>
          <a:p>
            <a:r>
              <a:rPr lang="en-US" sz="2000" dirty="0"/>
              <a:t>In these situations, you should consider one of the following approaches.</a:t>
            </a:r>
          </a:p>
        </p:txBody>
      </p:sp>
      <p:sp>
        <p:nvSpPr>
          <p:cNvPr id="8" name="TextBox 7">
            <a:extLst>
              <a:ext uri="{FF2B5EF4-FFF2-40B4-BE49-F238E27FC236}">
                <a16:creationId xmlns:a16="http://schemas.microsoft.com/office/drawing/2014/main" id="{3A57C6DF-DCC1-44E9-8802-89FE147F4CEE}"/>
              </a:ext>
            </a:extLst>
          </p:cNvPr>
          <p:cNvSpPr txBox="1"/>
          <p:nvPr/>
        </p:nvSpPr>
        <p:spPr>
          <a:xfrm>
            <a:off x="755966" y="2308915"/>
            <a:ext cx="11714480" cy="954107"/>
          </a:xfrm>
          <a:prstGeom prst="rect">
            <a:avLst/>
          </a:prstGeom>
          <a:noFill/>
        </p:spPr>
        <p:txBody>
          <a:bodyPr wrap="square">
            <a:spAutoFit/>
          </a:bodyPr>
          <a:lstStyle/>
          <a:p>
            <a:r>
              <a:rPr lang="en-US" sz="1400" dirty="0"/>
              <a:t>HTTP/1.1 200 OK</a:t>
            </a:r>
          </a:p>
          <a:p>
            <a:r>
              <a:rPr lang="en-US" sz="1400" dirty="0">
                <a:solidFill>
                  <a:schemeClr val="accent1"/>
                </a:solidFill>
              </a:rPr>
              <a:t>Content-Type</a:t>
            </a:r>
            <a:r>
              <a:rPr lang="en-US" sz="1400" dirty="0"/>
              <a:t>: application/json; charset=utf-8</a:t>
            </a:r>
          </a:p>
          <a:p>
            <a:endParaRPr lang="en-US" sz="1400" dirty="0"/>
          </a:p>
          <a:p>
            <a:r>
              <a:rPr lang="en-US" sz="1400" dirty="0"/>
              <a:t>{"id":3,"name":"Contoso LLC","dateCreated":"2014-09-04T12:11:38.0376089Z","address":"1 Microsoft Way Redmond WA 98053"}</a:t>
            </a:r>
          </a:p>
        </p:txBody>
      </p:sp>
    </p:spTree>
    <p:extLst>
      <p:ext uri="{BB962C8B-B14F-4D97-AF65-F5344CB8AC3E}">
        <p14:creationId xmlns:p14="http://schemas.microsoft.com/office/powerpoint/2010/main" val="137578700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81B27-DCF8-4CCD-849A-6EE1F070E0CC}"/>
              </a:ext>
            </a:extLst>
          </p:cNvPr>
          <p:cNvSpPr>
            <a:spLocks noGrp="1"/>
          </p:cNvSpPr>
          <p:nvPr>
            <p:ph type="title"/>
          </p:nvPr>
        </p:nvSpPr>
        <p:spPr/>
        <p:txBody>
          <a:bodyPr/>
          <a:lstStyle/>
          <a:p>
            <a:r>
              <a:rPr lang="en-US" dirty="0"/>
              <a:t>URI versioning</a:t>
            </a:r>
          </a:p>
        </p:txBody>
      </p:sp>
      <p:sp>
        <p:nvSpPr>
          <p:cNvPr id="3" name="Content Placeholder 2">
            <a:extLst>
              <a:ext uri="{FF2B5EF4-FFF2-40B4-BE49-F238E27FC236}">
                <a16:creationId xmlns:a16="http://schemas.microsoft.com/office/drawing/2014/main" id="{9FDE7DED-ACE1-48A7-A06F-510E52E6CC6E}"/>
              </a:ext>
            </a:extLst>
          </p:cNvPr>
          <p:cNvSpPr>
            <a:spLocks noGrp="1"/>
          </p:cNvSpPr>
          <p:nvPr>
            <p:ph sz="quarter" idx="10"/>
          </p:nvPr>
        </p:nvSpPr>
        <p:spPr>
          <a:xfrm>
            <a:off x="584200" y="1435100"/>
            <a:ext cx="11018838" cy="3323987"/>
          </a:xfrm>
        </p:spPr>
        <p:txBody>
          <a:bodyPr/>
          <a:lstStyle/>
          <a:p>
            <a:r>
              <a:rPr lang="en-US" sz="2000" dirty="0"/>
              <a:t>Each time you modify the web API or change the schema of resources, you add a version number to the URI for each resource.</a:t>
            </a:r>
          </a:p>
          <a:p>
            <a:endParaRPr lang="en-US" sz="2000" dirty="0"/>
          </a:p>
          <a:p>
            <a:r>
              <a:rPr lang="en-US" sz="2000" dirty="0"/>
              <a:t> The previously existing URIs should continue to operate as before, returning resources that conform to their original schema.</a:t>
            </a:r>
          </a:p>
          <a:p>
            <a:endParaRPr lang="en-US" sz="2000" dirty="0"/>
          </a:p>
          <a:p>
            <a:r>
              <a:rPr lang="en-US" sz="2000" dirty="0"/>
              <a:t>Extending the previous example, if the </a:t>
            </a:r>
            <a:r>
              <a:rPr lang="en-US" sz="2000" b="1" dirty="0"/>
              <a:t>address</a:t>
            </a:r>
            <a:r>
              <a:rPr lang="en-US" sz="2000" dirty="0"/>
              <a:t> field is restructured into subfields containing each constituent part of the address (such as </a:t>
            </a:r>
            <a:r>
              <a:rPr lang="en-US" sz="2000" b="1" dirty="0" err="1"/>
              <a:t>streetAddress</a:t>
            </a:r>
            <a:r>
              <a:rPr lang="en-US" sz="2000" dirty="0"/>
              <a:t>, </a:t>
            </a:r>
            <a:r>
              <a:rPr lang="en-US" sz="2000" b="1" dirty="0"/>
              <a:t>city</a:t>
            </a:r>
            <a:r>
              <a:rPr lang="en-US" sz="2000" dirty="0"/>
              <a:t>, </a:t>
            </a:r>
            <a:r>
              <a:rPr lang="en-US" sz="2000" b="1" dirty="0"/>
              <a:t>state</a:t>
            </a:r>
            <a:r>
              <a:rPr lang="en-US" sz="2000" dirty="0"/>
              <a:t>, and </a:t>
            </a:r>
            <a:r>
              <a:rPr lang="en-US" sz="2000" b="1" dirty="0" err="1"/>
              <a:t>zipCode</a:t>
            </a:r>
            <a:r>
              <a:rPr lang="en-US" sz="2000" dirty="0"/>
              <a:t>), this version of the resource could be exposed through a URI containing a version number, such as </a:t>
            </a:r>
            <a:r>
              <a:rPr lang="en-US" sz="2000" b="1" dirty="0"/>
              <a:t>https://adventure-works.com/v2/customers/3</a:t>
            </a:r>
            <a:r>
              <a:rPr lang="en-US" sz="2000" dirty="0"/>
              <a:t>:</a:t>
            </a:r>
          </a:p>
        </p:txBody>
      </p:sp>
      <p:sp>
        <p:nvSpPr>
          <p:cNvPr id="5" name="TextBox 4">
            <a:extLst>
              <a:ext uri="{FF2B5EF4-FFF2-40B4-BE49-F238E27FC236}">
                <a16:creationId xmlns:a16="http://schemas.microsoft.com/office/drawing/2014/main" id="{6AF08C7D-D047-4922-AA6E-AB6A2410A046}"/>
              </a:ext>
            </a:extLst>
          </p:cNvPr>
          <p:cNvSpPr txBox="1"/>
          <p:nvPr/>
        </p:nvSpPr>
        <p:spPr>
          <a:xfrm>
            <a:off x="687228" y="4876855"/>
            <a:ext cx="11177111" cy="1450397"/>
          </a:xfrm>
          <a:prstGeom prst="rect">
            <a:avLst/>
          </a:prstGeom>
          <a:noFill/>
        </p:spPr>
        <p:txBody>
          <a:bodyPr wrap="square">
            <a:spAutoFit/>
          </a:bodyPr>
          <a:lstStyle/>
          <a:p>
            <a:r>
              <a:rPr lang="en-US" dirty="0"/>
              <a:t>HTTP/1.1 200 OK</a:t>
            </a:r>
          </a:p>
          <a:p>
            <a:r>
              <a:rPr lang="en-US" dirty="0">
                <a:solidFill>
                  <a:schemeClr val="accent1"/>
                </a:solidFill>
              </a:rPr>
              <a:t>Content-Type</a:t>
            </a:r>
            <a:r>
              <a:rPr lang="en-US" dirty="0"/>
              <a:t>: application/json; charset=utf-8</a:t>
            </a:r>
          </a:p>
          <a:p>
            <a:endParaRPr lang="en-US" dirty="0"/>
          </a:p>
          <a:p>
            <a:r>
              <a:rPr lang="en-US" dirty="0"/>
              <a:t>{"id":3,"name":"Contoso LLC","dateCreated":"2014-09-04T12:11:38.0376089Z","address":{"streetAddress":"1 Microsoft Way","city":"Redmond","state":"WA","zipCode":98053}}</a:t>
            </a:r>
          </a:p>
        </p:txBody>
      </p:sp>
    </p:spTree>
    <p:extLst>
      <p:ext uri="{BB962C8B-B14F-4D97-AF65-F5344CB8AC3E}">
        <p14:creationId xmlns:p14="http://schemas.microsoft.com/office/powerpoint/2010/main" val="153970559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81B27-DCF8-4CCD-849A-6EE1F070E0CC}"/>
              </a:ext>
            </a:extLst>
          </p:cNvPr>
          <p:cNvSpPr>
            <a:spLocks noGrp="1"/>
          </p:cNvSpPr>
          <p:nvPr>
            <p:ph type="title"/>
          </p:nvPr>
        </p:nvSpPr>
        <p:spPr/>
        <p:txBody>
          <a:bodyPr/>
          <a:lstStyle/>
          <a:p>
            <a:r>
              <a:rPr lang="en-US" dirty="0"/>
              <a:t>URI versioning</a:t>
            </a:r>
          </a:p>
        </p:txBody>
      </p:sp>
      <p:sp>
        <p:nvSpPr>
          <p:cNvPr id="3" name="Content Placeholder 2">
            <a:extLst>
              <a:ext uri="{FF2B5EF4-FFF2-40B4-BE49-F238E27FC236}">
                <a16:creationId xmlns:a16="http://schemas.microsoft.com/office/drawing/2014/main" id="{9FDE7DED-ACE1-48A7-A06F-510E52E6CC6E}"/>
              </a:ext>
            </a:extLst>
          </p:cNvPr>
          <p:cNvSpPr>
            <a:spLocks noGrp="1"/>
          </p:cNvSpPr>
          <p:nvPr>
            <p:ph sz="quarter" idx="10"/>
          </p:nvPr>
        </p:nvSpPr>
        <p:spPr>
          <a:xfrm>
            <a:off x="584200" y="1435100"/>
            <a:ext cx="11018838" cy="3754874"/>
          </a:xfrm>
        </p:spPr>
        <p:txBody>
          <a:bodyPr/>
          <a:lstStyle/>
          <a:p>
            <a:r>
              <a:rPr lang="en-US" sz="2000" dirty="0"/>
              <a:t>This versioning mechanism is very simple but depends on the server routing the request to the appropriate endpoint. </a:t>
            </a:r>
          </a:p>
          <a:p>
            <a:endParaRPr lang="en-US" sz="2000" dirty="0"/>
          </a:p>
          <a:p>
            <a:r>
              <a:rPr lang="en-US" sz="2000" dirty="0"/>
              <a:t>However, it can become unwieldy as the web API matures through several iterations and the server has to support a number of different versions. </a:t>
            </a:r>
          </a:p>
          <a:p>
            <a:endParaRPr lang="en-US" sz="2000" dirty="0"/>
          </a:p>
          <a:p>
            <a:r>
              <a:rPr lang="en-US" sz="2000" dirty="0"/>
              <a:t>Also, from a purist's point of view, in all cases the client applications are fetching the same data (customer 3), so the URI should not really be different depending on the version. </a:t>
            </a:r>
          </a:p>
          <a:p>
            <a:endParaRPr lang="en-US" sz="2000" dirty="0"/>
          </a:p>
          <a:p>
            <a:r>
              <a:rPr lang="en-US" sz="2000" dirty="0"/>
              <a:t>This scheme also complicates implementation of HATEOAS as all links will need to include the version number in their URIs.</a:t>
            </a:r>
          </a:p>
        </p:txBody>
      </p:sp>
    </p:spTree>
    <p:extLst>
      <p:ext uri="{BB962C8B-B14F-4D97-AF65-F5344CB8AC3E}">
        <p14:creationId xmlns:p14="http://schemas.microsoft.com/office/powerpoint/2010/main" val="326721689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8369-9256-4679-A3EF-4134A2891803}"/>
              </a:ext>
            </a:extLst>
          </p:cNvPr>
          <p:cNvSpPr>
            <a:spLocks noGrp="1"/>
          </p:cNvSpPr>
          <p:nvPr>
            <p:ph type="title"/>
          </p:nvPr>
        </p:nvSpPr>
        <p:spPr/>
        <p:txBody>
          <a:bodyPr/>
          <a:lstStyle/>
          <a:p>
            <a:r>
              <a:rPr lang="en-US" dirty="0"/>
              <a:t>Query string versioning</a:t>
            </a:r>
          </a:p>
        </p:txBody>
      </p:sp>
      <p:sp>
        <p:nvSpPr>
          <p:cNvPr id="3" name="Content Placeholder 2">
            <a:extLst>
              <a:ext uri="{FF2B5EF4-FFF2-40B4-BE49-F238E27FC236}">
                <a16:creationId xmlns:a16="http://schemas.microsoft.com/office/drawing/2014/main" id="{02C96593-3B32-42F7-888A-3E0129A9D983}"/>
              </a:ext>
            </a:extLst>
          </p:cNvPr>
          <p:cNvSpPr>
            <a:spLocks noGrp="1"/>
          </p:cNvSpPr>
          <p:nvPr>
            <p:ph sz="quarter" idx="10"/>
          </p:nvPr>
        </p:nvSpPr>
        <p:spPr>
          <a:xfrm>
            <a:off x="584200" y="1435100"/>
            <a:ext cx="11018838" cy="4370427"/>
          </a:xfrm>
        </p:spPr>
        <p:txBody>
          <a:bodyPr/>
          <a:lstStyle/>
          <a:p>
            <a:r>
              <a:rPr lang="en-US" sz="2000" dirty="0"/>
              <a:t>Rather than providing multiple URIs, you can specify the version of the resource by using a parameter within the query string appended to the HTTP request, such as </a:t>
            </a:r>
            <a:r>
              <a:rPr lang="en-US" sz="2000" b="1" dirty="0"/>
              <a:t>https://adventure-works.com/customers/3?version=2</a:t>
            </a:r>
            <a:r>
              <a:rPr lang="en-US" sz="2000" dirty="0"/>
              <a:t>. </a:t>
            </a:r>
          </a:p>
          <a:p>
            <a:endParaRPr lang="en-US" sz="2000" dirty="0"/>
          </a:p>
          <a:p>
            <a:r>
              <a:rPr lang="en-US" sz="2000" dirty="0"/>
              <a:t>The version parameter should default to a meaningful value such as 1 if it is omitted by older client applications.</a:t>
            </a:r>
          </a:p>
          <a:p>
            <a:endParaRPr lang="en-US" sz="2000" dirty="0"/>
          </a:p>
          <a:p>
            <a:r>
              <a:rPr lang="en-US" sz="2000" dirty="0"/>
              <a:t>This approach has the semantic advantage that the same resource is always retrieved from the same URI, but it depends on the code that handles the request to parse the query string and send back the appropriate HTTP response. </a:t>
            </a:r>
          </a:p>
          <a:p>
            <a:endParaRPr lang="en-US" sz="2000" dirty="0"/>
          </a:p>
          <a:p>
            <a:r>
              <a:rPr lang="en-US" sz="2000" dirty="0"/>
              <a:t>This approach also suffers from the same complications for implementing HATEOAS as the URI versioning</a:t>
            </a:r>
          </a:p>
        </p:txBody>
      </p:sp>
    </p:spTree>
    <p:extLst>
      <p:ext uri="{BB962C8B-B14F-4D97-AF65-F5344CB8AC3E}">
        <p14:creationId xmlns:p14="http://schemas.microsoft.com/office/powerpoint/2010/main" val="27613204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CC723-C009-4337-82BB-B1F1B5DD3FEB}"/>
              </a:ext>
            </a:extLst>
          </p:cNvPr>
          <p:cNvSpPr>
            <a:spLocks noGrp="1"/>
          </p:cNvSpPr>
          <p:nvPr>
            <p:ph type="title"/>
          </p:nvPr>
        </p:nvSpPr>
        <p:spPr/>
        <p:txBody>
          <a:bodyPr/>
          <a:lstStyle/>
          <a:p>
            <a:r>
              <a:rPr lang="en-US" dirty="0"/>
              <a:t>Context Map</a:t>
            </a:r>
          </a:p>
        </p:txBody>
      </p:sp>
      <p:pic>
        <p:nvPicPr>
          <p:cNvPr id="5" name="Content Placeholder 4" descr="Diagram&#10;&#10;Description automatically generated">
            <a:extLst>
              <a:ext uri="{FF2B5EF4-FFF2-40B4-BE49-F238E27FC236}">
                <a16:creationId xmlns:a16="http://schemas.microsoft.com/office/drawing/2014/main" id="{FD2C6778-05D2-4E76-9DD6-C03E3A67C1E8}"/>
              </a:ext>
            </a:extLst>
          </p:cNvPr>
          <p:cNvPicPr>
            <a:picLocks noGrp="1" noChangeAspect="1"/>
          </p:cNvPicPr>
          <p:nvPr>
            <p:ph sz="quarter" idx="10"/>
          </p:nvPr>
        </p:nvPicPr>
        <p:blipFill>
          <a:blip r:embed="rId2"/>
          <a:stretch>
            <a:fillRect/>
          </a:stretch>
        </p:blipFill>
        <p:spPr>
          <a:xfrm>
            <a:off x="4421595" y="1313755"/>
            <a:ext cx="7626879" cy="4833938"/>
          </a:xfrm>
        </p:spPr>
      </p:pic>
      <p:sp>
        <p:nvSpPr>
          <p:cNvPr id="3" name="TextBox 2">
            <a:extLst>
              <a:ext uri="{FF2B5EF4-FFF2-40B4-BE49-F238E27FC236}">
                <a16:creationId xmlns:a16="http://schemas.microsoft.com/office/drawing/2014/main" id="{5FEF868A-0A8E-46A1-B959-864A77E53CA0}"/>
              </a:ext>
            </a:extLst>
          </p:cNvPr>
          <p:cNvSpPr txBox="1"/>
          <p:nvPr/>
        </p:nvSpPr>
        <p:spPr>
          <a:xfrm>
            <a:off x="588263" y="1422400"/>
            <a:ext cx="3905583" cy="4616648"/>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t>Up Stream and Down Stream</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Communication Between Services</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Communication between teams </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Contracts </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Model Translation</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Each Bounded context has its own language for example order can have different meaning in each context   </a:t>
            </a:r>
          </a:p>
        </p:txBody>
      </p:sp>
    </p:spTree>
    <p:extLst>
      <p:ext uri="{BB962C8B-B14F-4D97-AF65-F5344CB8AC3E}">
        <p14:creationId xmlns:p14="http://schemas.microsoft.com/office/powerpoint/2010/main" val="77148994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66FA-56E2-416E-B905-7B5FA4814E7C}"/>
              </a:ext>
            </a:extLst>
          </p:cNvPr>
          <p:cNvSpPr>
            <a:spLocks noGrp="1"/>
          </p:cNvSpPr>
          <p:nvPr>
            <p:ph type="title"/>
          </p:nvPr>
        </p:nvSpPr>
        <p:spPr>
          <a:xfrm>
            <a:off x="588263" y="457200"/>
            <a:ext cx="11018520" cy="553998"/>
          </a:xfrm>
        </p:spPr>
        <p:txBody>
          <a:bodyPr/>
          <a:lstStyle/>
          <a:p>
            <a:r>
              <a:rPr lang="en-US" dirty="0"/>
              <a:t>Header versioning</a:t>
            </a:r>
          </a:p>
        </p:txBody>
      </p:sp>
      <p:sp>
        <p:nvSpPr>
          <p:cNvPr id="3" name="Content Placeholder 2">
            <a:extLst>
              <a:ext uri="{FF2B5EF4-FFF2-40B4-BE49-F238E27FC236}">
                <a16:creationId xmlns:a16="http://schemas.microsoft.com/office/drawing/2014/main" id="{3C9BCF81-36A2-40D0-B8DF-06A9DF3D5EAF}"/>
              </a:ext>
            </a:extLst>
          </p:cNvPr>
          <p:cNvSpPr>
            <a:spLocks noGrp="1"/>
          </p:cNvSpPr>
          <p:nvPr>
            <p:ph sz="quarter" idx="10"/>
          </p:nvPr>
        </p:nvSpPr>
        <p:spPr>
          <a:xfrm>
            <a:off x="584200" y="1435100"/>
            <a:ext cx="11018838" cy="5441490"/>
          </a:xfrm>
        </p:spPr>
        <p:txBody>
          <a:bodyPr/>
          <a:lstStyle/>
          <a:p>
            <a:r>
              <a:rPr lang="en-US" sz="1800" dirty="0"/>
              <a:t>Rather than appending the version number as a query string parameter, you could implement a custom header that indicates the version of the resource. </a:t>
            </a:r>
          </a:p>
          <a:p>
            <a:endParaRPr lang="en-US" sz="1800" dirty="0"/>
          </a:p>
          <a:p>
            <a:r>
              <a:rPr lang="en-US" sz="1800" dirty="0"/>
              <a:t>This approach requires that the client application adds the appropriate header to any requests, although the code handling the client request could use a default value (version 1) if the version header is omitted. </a:t>
            </a:r>
          </a:p>
          <a:p>
            <a:endParaRPr lang="en-US" sz="1800" dirty="0"/>
          </a:p>
          <a:p>
            <a:r>
              <a:rPr lang="en-US" sz="1800" dirty="0"/>
              <a:t>The following examples use a custom header named Custom-Header. The value of this header indicates the version of web API.</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600" dirty="0"/>
              <a:t>As with the previous two approaches, implementing HATEOAS requires including the appropriate custom header in any links.</a:t>
            </a:r>
          </a:p>
        </p:txBody>
      </p:sp>
      <p:sp>
        <p:nvSpPr>
          <p:cNvPr id="5" name="TextBox 4">
            <a:extLst>
              <a:ext uri="{FF2B5EF4-FFF2-40B4-BE49-F238E27FC236}">
                <a16:creationId xmlns:a16="http://schemas.microsoft.com/office/drawing/2014/main" id="{A64E8540-0B79-44CE-B368-6369C01A4477}"/>
              </a:ext>
            </a:extLst>
          </p:cNvPr>
          <p:cNvSpPr txBox="1"/>
          <p:nvPr/>
        </p:nvSpPr>
        <p:spPr>
          <a:xfrm>
            <a:off x="699135" y="4235632"/>
            <a:ext cx="6762750" cy="523220"/>
          </a:xfrm>
          <a:prstGeom prst="rect">
            <a:avLst/>
          </a:prstGeom>
          <a:noFill/>
        </p:spPr>
        <p:txBody>
          <a:bodyPr wrap="square">
            <a:spAutoFit/>
          </a:bodyPr>
          <a:lstStyle/>
          <a:p>
            <a:r>
              <a:rPr lang="en-US" sz="1400" dirty="0">
                <a:solidFill>
                  <a:schemeClr val="accent1"/>
                </a:solidFill>
              </a:rPr>
              <a:t>GET</a:t>
            </a:r>
            <a:r>
              <a:rPr lang="en-US" sz="1400" dirty="0"/>
              <a:t> </a:t>
            </a:r>
            <a:r>
              <a:rPr lang="en-US" sz="1400" dirty="0">
                <a:solidFill>
                  <a:srgbClr val="D83B01"/>
                </a:solidFill>
              </a:rPr>
              <a:t>https://adventure-works.com/customers/3</a:t>
            </a:r>
            <a:r>
              <a:rPr lang="en-US" sz="1400" dirty="0"/>
              <a:t> HTTP/1.1</a:t>
            </a:r>
          </a:p>
          <a:p>
            <a:r>
              <a:rPr lang="en-US" sz="1400" dirty="0">
                <a:solidFill>
                  <a:schemeClr val="accent4"/>
                </a:solidFill>
              </a:rPr>
              <a:t>Custom-Header</a:t>
            </a:r>
            <a:r>
              <a:rPr lang="en-US" sz="1400" dirty="0"/>
              <a:t>: </a:t>
            </a:r>
            <a:r>
              <a:rPr lang="en-US" sz="1400" dirty="0" err="1"/>
              <a:t>api</a:t>
            </a:r>
            <a:r>
              <a:rPr lang="en-US" sz="1400" dirty="0"/>
              <a:t>-version=1</a:t>
            </a:r>
          </a:p>
        </p:txBody>
      </p:sp>
      <p:sp>
        <p:nvSpPr>
          <p:cNvPr id="7" name="TextBox 6">
            <a:extLst>
              <a:ext uri="{FF2B5EF4-FFF2-40B4-BE49-F238E27FC236}">
                <a16:creationId xmlns:a16="http://schemas.microsoft.com/office/drawing/2014/main" id="{E205FFDE-9E2D-4537-94E9-4A62B5688989}"/>
              </a:ext>
            </a:extLst>
          </p:cNvPr>
          <p:cNvSpPr txBox="1"/>
          <p:nvPr/>
        </p:nvSpPr>
        <p:spPr>
          <a:xfrm>
            <a:off x="699135" y="4827620"/>
            <a:ext cx="5694045" cy="1169551"/>
          </a:xfrm>
          <a:prstGeom prst="rect">
            <a:avLst/>
          </a:prstGeom>
          <a:noFill/>
        </p:spPr>
        <p:txBody>
          <a:bodyPr wrap="square">
            <a:spAutoFit/>
          </a:bodyPr>
          <a:lstStyle/>
          <a:p>
            <a:r>
              <a:rPr lang="en-US" sz="1400" dirty="0"/>
              <a:t>HTTP/1.1 200 OK</a:t>
            </a:r>
          </a:p>
          <a:p>
            <a:r>
              <a:rPr lang="en-US" sz="1400" dirty="0">
                <a:solidFill>
                  <a:schemeClr val="accent4"/>
                </a:solidFill>
              </a:rPr>
              <a:t>Content-Type</a:t>
            </a:r>
            <a:r>
              <a:rPr lang="en-US" sz="1400" dirty="0"/>
              <a:t>: application/json; charset=utf-8</a:t>
            </a:r>
          </a:p>
          <a:p>
            <a:endParaRPr lang="en-US" sz="1400" dirty="0"/>
          </a:p>
          <a:p>
            <a:r>
              <a:rPr lang="en-US" sz="1400" dirty="0"/>
              <a:t>{"id":3,"name":"Contoso LLC","address":"1 Microsoft Way Redmond WA 98053"}</a:t>
            </a:r>
          </a:p>
        </p:txBody>
      </p:sp>
      <p:sp>
        <p:nvSpPr>
          <p:cNvPr id="9" name="TextBox 8">
            <a:extLst>
              <a:ext uri="{FF2B5EF4-FFF2-40B4-BE49-F238E27FC236}">
                <a16:creationId xmlns:a16="http://schemas.microsoft.com/office/drawing/2014/main" id="{4DC8ADEF-6FF9-4978-861B-E7C1EB1513F7}"/>
              </a:ext>
            </a:extLst>
          </p:cNvPr>
          <p:cNvSpPr txBox="1"/>
          <p:nvPr/>
        </p:nvSpPr>
        <p:spPr>
          <a:xfrm>
            <a:off x="6520339" y="4189912"/>
            <a:ext cx="6762750" cy="523220"/>
          </a:xfrm>
          <a:prstGeom prst="rect">
            <a:avLst/>
          </a:prstGeom>
          <a:noFill/>
        </p:spPr>
        <p:txBody>
          <a:bodyPr wrap="square">
            <a:spAutoFit/>
          </a:bodyPr>
          <a:lstStyle/>
          <a:p>
            <a:r>
              <a:rPr lang="en-US" sz="1400" dirty="0">
                <a:solidFill>
                  <a:schemeClr val="accent1"/>
                </a:solidFill>
              </a:rPr>
              <a:t>GET</a:t>
            </a:r>
            <a:r>
              <a:rPr lang="en-US" sz="1400" dirty="0"/>
              <a:t> </a:t>
            </a:r>
            <a:r>
              <a:rPr lang="en-US" sz="1400" dirty="0">
                <a:solidFill>
                  <a:srgbClr val="D83B01"/>
                </a:solidFill>
              </a:rPr>
              <a:t>https://adventure-works.com/customers/3</a:t>
            </a:r>
            <a:r>
              <a:rPr lang="en-US" sz="1400" dirty="0"/>
              <a:t> HTTP/1.1</a:t>
            </a:r>
          </a:p>
          <a:p>
            <a:r>
              <a:rPr lang="en-US" sz="1400" dirty="0">
                <a:solidFill>
                  <a:schemeClr val="accent4"/>
                </a:solidFill>
              </a:rPr>
              <a:t>Custom-Header</a:t>
            </a:r>
            <a:r>
              <a:rPr lang="en-US" sz="1400" dirty="0"/>
              <a:t>: </a:t>
            </a:r>
            <a:r>
              <a:rPr lang="en-US" sz="1400" dirty="0" err="1"/>
              <a:t>api</a:t>
            </a:r>
            <a:r>
              <a:rPr lang="en-US" sz="1400" dirty="0"/>
              <a:t>-version=2</a:t>
            </a:r>
          </a:p>
        </p:txBody>
      </p:sp>
      <p:sp>
        <p:nvSpPr>
          <p:cNvPr id="11" name="TextBox 10">
            <a:extLst>
              <a:ext uri="{FF2B5EF4-FFF2-40B4-BE49-F238E27FC236}">
                <a16:creationId xmlns:a16="http://schemas.microsoft.com/office/drawing/2014/main" id="{52401889-4355-4A07-AE23-2D344FCFEE3F}"/>
              </a:ext>
            </a:extLst>
          </p:cNvPr>
          <p:cNvSpPr txBox="1"/>
          <p:nvPr/>
        </p:nvSpPr>
        <p:spPr>
          <a:xfrm>
            <a:off x="6520339" y="4717480"/>
            <a:ext cx="5397341" cy="1384995"/>
          </a:xfrm>
          <a:prstGeom prst="rect">
            <a:avLst/>
          </a:prstGeom>
          <a:noFill/>
        </p:spPr>
        <p:txBody>
          <a:bodyPr wrap="square">
            <a:spAutoFit/>
          </a:bodyPr>
          <a:lstStyle/>
          <a:p>
            <a:r>
              <a:rPr lang="en-US" sz="1400" dirty="0"/>
              <a:t>HTTP/1.1 200 OK</a:t>
            </a:r>
          </a:p>
          <a:p>
            <a:r>
              <a:rPr lang="en-US" sz="1400" dirty="0">
                <a:solidFill>
                  <a:schemeClr val="accent4"/>
                </a:solidFill>
              </a:rPr>
              <a:t>Content-Type</a:t>
            </a:r>
            <a:r>
              <a:rPr lang="en-US" sz="1400" dirty="0"/>
              <a:t>: application/json; charset=utf-8</a:t>
            </a:r>
          </a:p>
          <a:p>
            <a:endParaRPr lang="en-US" sz="1400" dirty="0"/>
          </a:p>
          <a:p>
            <a:r>
              <a:rPr lang="en-US" sz="1400" dirty="0"/>
              <a:t>{"id":3,"name":"Contoso LLC","dateCreated":"2014-09-04T12:11:38.0376089Z","address":{"streetAddress":"1 Microsoft Way","city":"Redmond","state":"WA","zipCode":98053}}</a:t>
            </a:r>
          </a:p>
        </p:txBody>
      </p:sp>
      <p:sp>
        <p:nvSpPr>
          <p:cNvPr id="15" name="TextBox 14">
            <a:extLst>
              <a:ext uri="{FF2B5EF4-FFF2-40B4-BE49-F238E27FC236}">
                <a16:creationId xmlns:a16="http://schemas.microsoft.com/office/drawing/2014/main" id="{79486463-D7DF-44EA-A608-DB50BD6D1ADA}"/>
              </a:ext>
            </a:extLst>
          </p:cNvPr>
          <p:cNvSpPr txBox="1"/>
          <p:nvPr/>
        </p:nvSpPr>
        <p:spPr>
          <a:xfrm>
            <a:off x="699135" y="3894769"/>
            <a:ext cx="1442085" cy="363946"/>
          </a:xfrm>
          <a:prstGeom prst="rect">
            <a:avLst/>
          </a:prstGeom>
          <a:noFill/>
        </p:spPr>
        <p:txBody>
          <a:bodyPr wrap="square">
            <a:spAutoFit/>
          </a:bodyPr>
          <a:lstStyle/>
          <a:p>
            <a:r>
              <a:rPr lang="en-US" b="1" dirty="0"/>
              <a:t>Version 1</a:t>
            </a:r>
            <a:r>
              <a:rPr lang="en-US" dirty="0"/>
              <a:t>:</a:t>
            </a:r>
          </a:p>
        </p:txBody>
      </p:sp>
      <p:sp>
        <p:nvSpPr>
          <p:cNvPr id="17" name="TextBox 16">
            <a:extLst>
              <a:ext uri="{FF2B5EF4-FFF2-40B4-BE49-F238E27FC236}">
                <a16:creationId xmlns:a16="http://schemas.microsoft.com/office/drawing/2014/main" id="{8CCDFD0F-830B-40FE-808E-17DCDDF5F141}"/>
              </a:ext>
            </a:extLst>
          </p:cNvPr>
          <p:cNvSpPr txBox="1"/>
          <p:nvPr/>
        </p:nvSpPr>
        <p:spPr>
          <a:xfrm>
            <a:off x="6482239" y="3841429"/>
            <a:ext cx="1777841" cy="363946"/>
          </a:xfrm>
          <a:prstGeom prst="rect">
            <a:avLst/>
          </a:prstGeom>
          <a:noFill/>
        </p:spPr>
        <p:txBody>
          <a:bodyPr wrap="square">
            <a:spAutoFit/>
          </a:bodyPr>
          <a:lstStyle/>
          <a:p>
            <a:r>
              <a:rPr lang="en-US" b="1" dirty="0"/>
              <a:t>Version 2:</a:t>
            </a:r>
            <a:endParaRPr lang="en-US" dirty="0"/>
          </a:p>
        </p:txBody>
      </p:sp>
    </p:spTree>
    <p:extLst>
      <p:ext uri="{BB962C8B-B14F-4D97-AF65-F5344CB8AC3E}">
        <p14:creationId xmlns:p14="http://schemas.microsoft.com/office/powerpoint/2010/main" val="27199288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88A7F-640D-44E0-B90F-08195A2B57CF}"/>
              </a:ext>
            </a:extLst>
          </p:cNvPr>
          <p:cNvSpPr>
            <a:spLocks noGrp="1"/>
          </p:cNvSpPr>
          <p:nvPr>
            <p:ph type="title"/>
          </p:nvPr>
        </p:nvSpPr>
        <p:spPr>
          <a:xfrm>
            <a:off x="588263" y="457200"/>
            <a:ext cx="11018520" cy="553998"/>
          </a:xfrm>
        </p:spPr>
        <p:txBody>
          <a:bodyPr/>
          <a:lstStyle/>
          <a:p>
            <a:r>
              <a:rPr lang="en-US" dirty="0"/>
              <a:t>Media type versioning</a:t>
            </a:r>
          </a:p>
        </p:txBody>
      </p:sp>
      <p:sp>
        <p:nvSpPr>
          <p:cNvPr id="3" name="Content Placeholder 2">
            <a:extLst>
              <a:ext uri="{FF2B5EF4-FFF2-40B4-BE49-F238E27FC236}">
                <a16:creationId xmlns:a16="http://schemas.microsoft.com/office/drawing/2014/main" id="{D7042FE0-9DBF-43C6-A495-B2F116E33836}"/>
              </a:ext>
            </a:extLst>
          </p:cNvPr>
          <p:cNvSpPr>
            <a:spLocks noGrp="1"/>
          </p:cNvSpPr>
          <p:nvPr>
            <p:ph sz="quarter" idx="10"/>
          </p:nvPr>
        </p:nvSpPr>
        <p:spPr>
          <a:xfrm>
            <a:off x="584200" y="1435100"/>
            <a:ext cx="11018838" cy="4321183"/>
          </a:xfrm>
        </p:spPr>
        <p:txBody>
          <a:bodyPr/>
          <a:lstStyle/>
          <a:p>
            <a:r>
              <a:rPr lang="en-US" sz="1800" dirty="0"/>
              <a:t>When a client application sends an HTTP GET request to a web server it should stipulate the format of the content that it can handle by using an Accept header, as described earlier in this guidance. </a:t>
            </a:r>
          </a:p>
          <a:p>
            <a:endParaRPr lang="en-US" sz="1800" dirty="0"/>
          </a:p>
          <a:p>
            <a:r>
              <a:rPr lang="en-US" sz="1800" dirty="0"/>
              <a:t>Frequently the purpose of the Accept header is to allow the client application to specify whether the body of the response should be XML, JSON, or some other common format that the client can parse. </a:t>
            </a:r>
          </a:p>
          <a:p>
            <a:endParaRPr lang="en-US" sz="1800" dirty="0"/>
          </a:p>
          <a:p>
            <a:r>
              <a:rPr lang="en-US" sz="1800" dirty="0"/>
              <a:t>However, it is possible to define custom media types that include information enabling the client application to indicate which version of a resource it is expecting.</a:t>
            </a:r>
          </a:p>
          <a:p>
            <a:endParaRPr lang="en-US" sz="1800" dirty="0"/>
          </a:p>
          <a:p>
            <a:r>
              <a:rPr lang="en-US" sz="1800" dirty="0"/>
              <a:t>The following example shows a request that specifies an Accept header with the value </a:t>
            </a:r>
            <a:r>
              <a:rPr lang="en-US" sz="1800" b="1" dirty="0"/>
              <a:t>application/vnd.adventure-works.v1+json</a:t>
            </a:r>
            <a:r>
              <a:rPr lang="en-US" sz="1800" dirty="0"/>
              <a:t>. </a:t>
            </a:r>
          </a:p>
          <a:p>
            <a:endParaRPr lang="en-US" sz="1800" dirty="0"/>
          </a:p>
          <a:p>
            <a:r>
              <a:rPr lang="en-US" sz="1800" dirty="0"/>
              <a:t>The vnd.adventure-works.v1 element indicates to the web server that it should return version 1 of the resource, while the json element specifies that the format of the response body should be JSON:</a:t>
            </a:r>
          </a:p>
        </p:txBody>
      </p:sp>
      <p:sp>
        <p:nvSpPr>
          <p:cNvPr id="5" name="TextBox 4">
            <a:extLst>
              <a:ext uri="{FF2B5EF4-FFF2-40B4-BE49-F238E27FC236}">
                <a16:creationId xmlns:a16="http://schemas.microsoft.com/office/drawing/2014/main" id="{A61A9C2C-1100-4E0A-9D5A-EDE55BD18F07}"/>
              </a:ext>
            </a:extLst>
          </p:cNvPr>
          <p:cNvSpPr txBox="1"/>
          <p:nvPr/>
        </p:nvSpPr>
        <p:spPr>
          <a:xfrm>
            <a:off x="3381375" y="6006821"/>
            <a:ext cx="6762750" cy="635559"/>
          </a:xfrm>
          <a:prstGeom prst="rect">
            <a:avLst/>
          </a:prstGeom>
          <a:noFill/>
        </p:spPr>
        <p:txBody>
          <a:bodyPr wrap="square">
            <a:spAutoFit/>
          </a:bodyPr>
          <a:lstStyle/>
          <a:p>
            <a:r>
              <a:rPr lang="en-US" dirty="0">
                <a:solidFill>
                  <a:schemeClr val="accent1"/>
                </a:solidFill>
              </a:rPr>
              <a:t>GET</a:t>
            </a:r>
            <a:r>
              <a:rPr lang="en-US" dirty="0"/>
              <a:t> </a:t>
            </a:r>
            <a:r>
              <a:rPr lang="en-US" dirty="0">
                <a:solidFill>
                  <a:srgbClr val="D83B01"/>
                </a:solidFill>
              </a:rPr>
              <a:t>https://adventure-works.com/customers/3</a:t>
            </a:r>
            <a:r>
              <a:rPr lang="en-US" dirty="0"/>
              <a:t> HTTP/1.1</a:t>
            </a:r>
          </a:p>
          <a:p>
            <a:r>
              <a:rPr lang="en-US" dirty="0">
                <a:solidFill>
                  <a:schemeClr val="accent4"/>
                </a:solidFill>
              </a:rPr>
              <a:t>Accept</a:t>
            </a:r>
            <a:r>
              <a:rPr lang="en-US" dirty="0"/>
              <a:t>: application/vnd.adventure-works.v1+json</a:t>
            </a:r>
          </a:p>
        </p:txBody>
      </p:sp>
    </p:spTree>
    <p:extLst>
      <p:ext uri="{BB962C8B-B14F-4D97-AF65-F5344CB8AC3E}">
        <p14:creationId xmlns:p14="http://schemas.microsoft.com/office/powerpoint/2010/main" val="210580206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88A7F-640D-44E0-B90F-08195A2B57CF}"/>
              </a:ext>
            </a:extLst>
          </p:cNvPr>
          <p:cNvSpPr>
            <a:spLocks noGrp="1"/>
          </p:cNvSpPr>
          <p:nvPr>
            <p:ph type="title"/>
          </p:nvPr>
        </p:nvSpPr>
        <p:spPr>
          <a:xfrm>
            <a:off x="588263" y="457200"/>
            <a:ext cx="11018520" cy="553998"/>
          </a:xfrm>
        </p:spPr>
        <p:txBody>
          <a:bodyPr/>
          <a:lstStyle/>
          <a:p>
            <a:r>
              <a:rPr lang="en-US" dirty="0"/>
              <a:t>Media type versioning</a:t>
            </a:r>
          </a:p>
        </p:txBody>
      </p:sp>
      <p:sp>
        <p:nvSpPr>
          <p:cNvPr id="3" name="Content Placeholder 2">
            <a:extLst>
              <a:ext uri="{FF2B5EF4-FFF2-40B4-BE49-F238E27FC236}">
                <a16:creationId xmlns:a16="http://schemas.microsoft.com/office/drawing/2014/main" id="{D7042FE0-9DBF-43C6-A495-B2F116E33836}"/>
              </a:ext>
            </a:extLst>
          </p:cNvPr>
          <p:cNvSpPr>
            <a:spLocks noGrp="1"/>
          </p:cNvSpPr>
          <p:nvPr>
            <p:ph sz="quarter" idx="10"/>
          </p:nvPr>
        </p:nvSpPr>
        <p:spPr>
          <a:xfrm>
            <a:off x="584200" y="1435100"/>
            <a:ext cx="11018838" cy="5041380"/>
          </a:xfrm>
        </p:spPr>
        <p:txBody>
          <a:bodyPr/>
          <a:lstStyle/>
          <a:p>
            <a:r>
              <a:rPr lang="en-US" sz="1800" dirty="0"/>
              <a:t>The code handling the request is responsible for processing the Accept header and honoring it as far as possible (the client application may specify multiple formats in the Accept header, in which case the web server can choose the most appropriate format for the response body). </a:t>
            </a:r>
          </a:p>
          <a:p>
            <a:endParaRPr lang="en-US" sz="1800" dirty="0"/>
          </a:p>
          <a:p>
            <a:r>
              <a:rPr lang="en-US" sz="1800" dirty="0"/>
              <a:t>The web server confirms the format of the data in the response body by using the Content-Type header:</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If the Accept header does not specify any known media types, the web server could generate an </a:t>
            </a:r>
            <a:r>
              <a:rPr lang="en-US" sz="1800" dirty="0">
                <a:solidFill>
                  <a:srgbClr val="D83B01"/>
                </a:solidFill>
              </a:rPr>
              <a:t>HTTP 406 (Not Acceptable)</a:t>
            </a:r>
            <a:r>
              <a:rPr lang="en-US" sz="1800" dirty="0"/>
              <a:t> response message or return a message with a default media type.</a:t>
            </a:r>
          </a:p>
          <a:p>
            <a:endParaRPr lang="en-US" sz="1800" dirty="0"/>
          </a:p>
          <a:p>
            <a:r>
              <a:rPr lang="en-US" sz="1800" dirty="0"/>
              <a:t>This approach is arguably the purest of the versioning mechanisms and lends itself naturally to HATEOAS, which can include the MIME type of related data in resource links.</a:t>
            </a:r>
          </a:p>
        </p:txBody>
      </p:sp>
      <p:sp>
        <p:nvSpPr>
          <p:cNvPr id="6" name="TextBox 5">
            <a:extLst>
              <a:ext uri="{FF2B5EF4-FFF2-40B4-BE49-F238E27FC236}">
                <a16:creationId xmlns:a16="http://schemas.microsoft.com/office/drawing/2014/main" id="{DD82D5AD-418E-4928-AC89-FAE9197DB7C8}"/>
              </a:ext>
            </a:extLst>
          </p:cNvPr>
          <p:cNvSpPr txBox="1"/>
          <p:nvPr/>
        </p:nvSpPr>
        <p:spPr>
          <a:xfrm>
            <a:off x="830580" y="3182730"/>
            <a:ext cx="8780145" cy="1178784"/>
          </a:xfrm>
          <a:prstGeom prst="rect">
            <a:avLst/>
          </a:prstGeom>
          <a:noFill/>
        </p:spPr>
        <p:txBody>
          <a:bodyPr wrap="square">
            <a:spAutoFit/>
          </a:bodyPr>
          <a:lstStyle/>
          <a:p>
            <a:r>
              <a:rPr lang="en-US" dirty="0"/>
              <a:t>HTTP/1.1 200 OK</a:t>
            </a:r>
          </a:p>
          <a:p>
            <a:r>
              <a:rPr lang="en-US" dirty="0">
                <a:solidFill>
                  <a:schemeClr val="accent4"/>
                </a:solidFill>
              </a:rPr>
              <a:t>Content-Type</a:t>
            </a:r>
            <a:r>
              <a:rPr lang="en-US" dirty="0"/>
              <a:t>: application/vnd.adventure-works.v1+json; charset=utf-8</a:t>
            </a:r>
          </a:p>
          <a:p>
            <a:endParaRPr lang="en-US" dirty="0"/>
          </a:p>
          <a:p>
            <a:r>
              <a:rPr lang="en-US" dirty="0"/>
              <a:t>{"id":3,"name":"Contoso LLC","address":"1 Microsoft Way Redmond WA 98053"}</a:t>
            </a:r>
          </a:p>
        </p:txBody>
      </p:sp>
    </p:spTree>
    <p:extLst>
      <p:ext uri="{BB962C8B-B14F-4D97-AF65-F5344CB8AC3E}">
        <p14:creationId xmlns:p14="http://schemas.microsoft.com/office/powerpoint/2010/main" val="225242796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87AF-C26D-406E-9E64-4CA79BA3C548}"/>
              </a:ext>
            </a:extLst>
          </p:cNvPr>
          <p:cNvSpPr>
            <a:spLocks noGrp="1"/>
          </p:cNvSpPr>
          <p:nvPr>
            <p:ph type="title"/>
          </p:nvPr>
        </p:nvSpPr>
        <p:spPr/>
        <p:txBody>
          <a:bodyPr/>
          <a:lstStyle/>
          <a:p>
            <a:r>
              <a:rPr lang="en-US" dirty="0"/>
              <a:t>Implications on Performance</a:t>
            </a:r>
          </a:p>
        </p:txBody>
      </p:sp>
      <p:sp>
        <p:nvSpPr>
          <p:cNvPr id="3" name="Content Placeholder 2">
            <a:extLst>
              <a:ext uri="{FF2B5EF4-FFF2-40B4-BE49-F238E27FC236}">
                <a16:creationId xmlns:a16="http://schemas.microsoft.com/office/drawing/2014/main" id="{C9E00E2E-8E99-4316-8DA9-D667A025B521}"/>
              </a:ext>
            </a:extLst>
          </p:cNvPr>
          <p:cNvSpPr>
            <a:spLocks noGrp="1"/>
          </p:cNvSpPr>
          <p:nvPr>
            <p:ph sz="quarter" idx="10"/>
          </p:nvPr>
        </p:nvSpPr>
        <p:spPr>
          <a:xfrm>
            <a:off x="584200" y="1435100"/>
            <a:ext cx="11018838" cy="4598182"/>
          </a:xfrm>
        </p:spPr>
        <p:txBody>
          <a:bodyPr/>
          <a:lstStyle/>
          <a:p>
            <a:r>
              <a:rPr lang="en-US" sz="1800" dirty="0"/>
              <a:t>When you select a versioning strategy, you should also consider the implications on performance, especially caching on the web server. </a:t>
            </a:r>
          </a:p>
          <a:p>
            <a:endParaRPr lang="en-US" sz="1800" dirty="0"/>
          </a:p>
          <a:p>
            <a:r>
              <a:rPr lang="en-US" sz="1800" dirty="0"/>
              <a:t>The URI versioning and Query String versioning schemes are cache-friendly inasmuch as the same URI/query string combination refers to the same data each time.</a:t>
            </a:r>
          </a:p>
          <a:p>
            <a:endParaRPr lang="en-US" sz="1800" dirty="0"/>
          </a:p>
          <a:p>
            <a:r>
              <a:rPr lang="en-US" sz="1800" dirty="0"/>
              <a:t>The Header versioning and Media Type versioning mechanisms typically require additional logic to examine the values in the custom header or the Accept header. </a:t>
            </a:r>
          </a:p>
          <a:p>
            <a:endParaRPr lang="en-US" sz="1800" dirty="0"/>
          </a:p>
          <a:p>
            <a:r>
              <a:rPr lang="en-US" sz="1800" dirty="0"/>
              <a:t>In a large-scale environment, many clients using different versions of a web API can result in a significant amount of duplicated data in a server-side cache. </a:t>
            </a:r>
          </a:p>
          <a:p>
            <a:endParaRPr lang="en-US" sz="1800" dirty="0"/>
          </a:p>
          <a:p>
            <a:r>
              <a:rPr lang="en-US" sz="1800" dirty="0"/>
              <a:t>This issue can become acute if a client application communicates with a web server through a proxy that implements caching, and that only forwards a request to the web server if it does not currently hold a copy of the requested data in its cache.</a:t>
            </a:r>
          </a:p>
        </p:txBody>
      </p:sp>
    </p:spTree>
    <p:extLst>
      <p:ext uri="{BB962C8B-B14F-4D97-AF65-F5344CB8AC3E}">
        <p14:creationId xmlns:p14="http://schemas.microsoft.com/office/powerpoint/2010/main" val="380578179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261E-8B67-424E-81E7-C77EE2B33972}"/>
              </a:ext>
            </a:extLst>
          </p:cNvPr>
          <p:cNvSpPr>
            <a:spLocks noGrp="1"/>
          </p:cNvSpPr>
          <p:nvPr>
            <p:ph type="title"/>
          </p:nvPr>
        </p:nvSpPr>
        <p:spPr/>
        <p:txBody>
          <a:bodyPr/>
          <a:lstStyle/>
          <a:p>
            <a:r>
              <a:rPr lang="en-US" dirty="0"/>
              <a:t>Open API Initiative</a:t>
            </a:r>
          </a:p>
        </p:txBody>
      </p:sp>
      <p:sp>
        <p:nvSpPr>
          <p:cNvPr id="3" name="Content Placeholder 2">
            <a:extLst>
              <a:ext uri="{FF2B5EF4-FFF2-40B4-BE49-F238E27FC236}">
                <a16:creationId xmlns:a16="http://schemas.microsoft.com/office/drawing/2014/main" id="{D32AC7EB-AAA2-4B5A-A080-C49A15CE5E37}"/>
              </a:ext>
            </a:extLst>
          </p:cNvPr>
          <p:cNvSpPr>
            <a:spLocks noGrp="1"/>
          </p:cNvSpPr>
          <p:nvPr>
            <p:ph sz="quarter" idx="10"/>
          </p:nvPr>
        </p:nvSpPr>
        <p:spPr>
          <a:xfrm>
            <a:off x="584200" y="1435100"/>
            <a:ext cx="11018838" cy="4093428"/>
          </a:xfrm>
        </p:spPr>
        <p:txBody>
          <a:bodyPr/>
          <a:lstStyle/>
          <a:p>
            <a:pPr marL="0" indent="0">
              <a:buNone/>
            </a:pPr>
            <a:r>
              <a:rPr lang="en-US" sz="1800" dirty="0"/>
              <a:t>The </a:t>
            </a:r>
            <a:r>
              <a:rPr lang="en-US" sz="1800" dirty="0">
                <a:hlinkClick r:id="rId2"/>
              </a:rPr>
              <a:t>Open API Initiative </a:t>
            </a:r>
            <a:r>
              <a:rPr lang="en-US" sz="1800" dirty="0"/>
              <a:t>was created by an industry consortium to standardize REST API descriptions across vendors. As part of this initiative, the Swagger 2.0 specification was renamed the </a:t>
            </a:r>
            <a:r>
              <a:rPr lang="en-US" sz="1800" dirty="0" err="1"/>
              <a:t>OpenAPI</a:t>
            </a:r>
            <a:r>
              <a:rPr lang="en-US" sz="1800" dirty="0"/>
              <a:t> Specification (OAS) and brought under the Open API Initiative.</a:t>
            </a:r>
          </a:p>
          <a:p>
            <a:endParaRPr lang="en-US" sz="1800" dirty="0"/>
          </a:p>
          <a:p>
            <a:pPr marL="0" indent="0">
              <a:buNone/>
            </a:pPr>
            <a:r>
              <a:rPr lang="en-US" sz="1800" dirty="0"/>
              <a:t>You may want to adopt </a:t>
            </a:r>
            <a:r>
              <a:rPr lang="en-US" sz="1800" dirty="0" err="1"/>
              <a:t>OpenAPI</a:t>
            </a:r>
            <a:r>
              <a:rPr lang="en-US" sz="1800" dirty="0"/>
              <a:t> for your web APIs. Some points to consider:</a:t>
            </a:r>
          </a:p>
          <a:p>
            <a:endParaRPr lang="en-US" sz="1800" dirty="0"/>
          </a:p>
          <a:p>
            <a:pPr lvl="1"/>
            <a:r>
              <a:rPr lang="en-US" sz="1600" dirty="0"/>
              <a:t>The </a:t>
            </a:r>
            <a:r>
              <a:rPr lang="en-US" sz="1600" dirty="0" err="1"/>
              <a:t>OpenAPI</a:t>
            </a:r>
            <a:r>
              <a:rPr lang="en-US" sz="1600" dirty="0"/>
              <a:t> Specification comes with a set of opinionated guidelines on how a REST API should be designed. That has advantages for interoperability, but requires more care when designing your API to conform to the specification.</a:t>
            </a:r>
          </a:p>
          <a:p>
            <a:pPr lvl="1"/>
            <a:endParaRPr lang="en-US" sz="1600" dirty="0"/>
          </a:p>
          <a:p>
            <a:pPr lvl="1"/>
            <a:r>
              <a:rPr lang="en-US" sz="1600" dirty="0" err="1"/>
              <a:t>OpenAPI</a:t>
            </a:r>
            <a:r>
              <a:rPr lang="en-US" sz="1600" dirty="0"/>
              <a:t> promotes a contract-first approach, rather than an implementation-first approach. Contract-first means you design the API contract (the interface) first and then write code that implements the contract.</a:t>
            </a:r>
          </a:p>
          <a:p>
            <a:pPr lvl="1"/>
            <a:endParaRPr lang="en-US" sz="1600" dirty="0"/>
          </a:p>
          <a:p>
            <a:pPr lvl="1"/>
            <a:r>
              <a:rPr lang="en-US" sz="1600" dirty="0"/>
              <a:t>Tools like Swagger can generate client libraries or documentation from API contracts. </a:t>
            </a:r>
          </a:p>
          <a:p>
            <a:pPr lvl="1"/>
            <a:endParaRPr lang="en-US" sz="1600" dirty="0"/>
          </a:p>
        </p:txBody>
      </p:sp>
    </p:spTree>
    <p:extLst>
      <p:ext uri="{BB962C8B-B14F-4D97-AF65-F5344CB8AC3E}">
        <p14:creationId xmlns:p14="http://schemas.microsoft.com/office/powerpoint/2010/main" val="158691953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3E1AA-9700-4D0D-90E7-6DD6DE3710A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7A53BB2-B07A-4FD8-B3A9-42FEF048ACC3}"/>
              </a:ext>
            </a:extLst>
          </p:cNvPr>
          <p:cNvSpPr>
            <a:spLocks noGrp="1"/>
          </p:cNvSpPr>
          <p:nvPr>
            <p:ph sz="quarter" idx="10"/>
          </p:nvPr>
        </p:nvSpPr>
        <p:spPr>
          <a:xfrm>
            <a:off x="584200" y="1435100"/>
            <a:ext cx="11018838" cy="5084469"/>
          </a:xfrm>
        </p:spPr>
        <p:txBody>
          <a:bodyPr/>
          <a:lstStyle/>
          <a:p>
            <a:r>
              <a:rPr lang="en-US" dirty="0"/>
              <a:t>What is Rest?</a:t>
            </a:r>
          </a:p>
          <a:p>
            <a:r>
              <a:rPr lang="en-US" dirty="0"/>
              <a:t>Define API operations </a:t>
            </a:r>
          </a:p>
          <a:p>
            <a:r>
              <a:rPr lang="en-US" dirty="0"/>
              <a:t>Conform to Http semantics</a:t>
            </a:r>
          </a:p>
          <a:p>
            <a:r>
              <a:rPr lang="en-US" dirty="0"/>
              <a:t>Filter and Pagination</a:t>
            </a:r>
          </a:p>
          <a:p>
            <a:r>
              <a:rPr lang="en-US" dirty="0"/>
              <a:t>Support partial responses for large responses </a:t>
            </a:r>
          </a:p>
          <a:p>
            <a:r>
              <a:rPr lang="en-US" dirty="0"/>
              <a:t>HATEOAS </a:t>
            </a:r>
          </a:p>
          <a:p>
            <a:r>
              <a:rPr lang="en-US" dirty="0"/>
              <a:t>Versioning</a:t>
            </a:r>
          </a:p>
          <a:p>
            <a:r>
              <a:rPr lang="en-US" dirty="0"/>
              <a:t>Open API Initiative </a:t>
            </a:r>
          </a:p>
          <a:p>
            <a:endParaRPr lang="en-US" dirty="0"/>
          </a:p>
          <a:p>
            <a:pPr marL="0" indent="0">
              <a:buNone/>
            </a:pPr>
            <a:r>
              <a:rPr lang="en-US" dirty="0"/>
              <a:t>Additional </a:t>
            </a:r>
            <a:r>
              <a:rPr lang="en-US" dirty="0">
                <a:hlinkClick r:id="rId2"/>
              </a:rPr>
              <a:t>Reading </a:t>
            </a:r>
            <a:r>
              <a:rPr lang="en-US" dirty="0" err="1">
                <a:hlinkClick r:id="rId2"/>
              </a:rPr>
              <a:t>Api</a:t>
            </a:r>
            <a:r>
              <a:rPr lang="en-US" dirty="0">
                <a:hlinkClick r:id="rId2"/>
              </a:rPr>
              <a:t> Implementation Best Practices </a:t>
            </a:r>
            <a:endParaRPr lang="en-US" dirty="0"/>
          </a:p>
        </p:txBody>
      </p:sp>
    </p:spTree>
    <p:extLst>
      <p:ext uri="{BB962C8B-B14F-4D97-AF65-F5344CB8AC3E}">
        <p14:creationId xmlns:p14="http://schemas.microsoft.com/office/powerpoint/2010/main" val="238812970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Femal software engineer works on code across three screens.">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a:blip r:embed="rId2"/>
          <a:srcRect t="7802" b="7802"/>
          <a:stretch/>
        </p:blipFill>
        <p:spPr>
          <a:xfrm>
            <a:off x="0" y="0"/>
            <a:ext cx="12192000" cy="6858000"/>
          </a:xfrm>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p:txBody>
          <a:bodyPr/>
          <a:lstStyle/>
          <a:p>
            <a:r>
              <a:rPr lang="en-US" dirty="0" err="1"/>
              <a:t>gRPC</a:t>
            </a:r>
            <a:r>
              <a:rPr lang="en-US" dirty="0"/>
              <a:t> Client/Server</a:t>
            </a:r>
          </a:p>
        </p:txBody>
      </p:sp>
    </p:spTree>
    <p:extLst>
      <p:ext uri="{BB962C8B-B14F-4D97-AF65-F5344CB8AC3E}">
        <p14:creationId xmlns:p14="http://schemas.microsoft.com/office/powerpoint/2010/main" val="302737365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0B125-19BD-420B-BF2C-7026580B6B55}"/>
              </a:ext>
            </a:extLst>
          </p:cNvPr>
          <p:cNvSpPr>
            <a:spLocks noGrp="1"/>
          </p:cNvSpPr>
          <p:nvPr>
            <p:ph type="title"/>
          </p:nvPr>
        </p:nvSpPr>
        <p:spPr/>
        <p:txBody>
          <a:bodyPr/>
          <a:lstStyle/>
          <a:p>
            <a:r>
              <a:rPr lang="en-US" dirty="0"/>
              <a:t>Intro to </a:t>
            </a:r>
            <a:r>
              <a:rPr lang="en-US" dirty="0" err="1"/>
              <a:t>gRPC</a:t>
            </a:r>
            <a:endParaRPr lang="en-US" dirty="0"/>
          </a:p>
        </p:txBody>
      </p:sp>
      <p:sp>
        <p:nvSpPr>
          <p:cNvPr id="3" name="Content Placeholder 2">
            <a:extLst>
              <a:ext uri="{FF2B5EF4-FFF2-40B4-BE49-F238E27FC236}">
                <a16:creationId xmlns:a16="http://schemas.microsoft.com/office/drawing/2014/main" id="{473E01CB-AA2D-47B3-9240-4B2B9C0CB373}"/>
              </a:ext>
            </a:extLst>
          </p:cNvPr>
          <p:cNvSpPr>
            <a:spLocks noGrp="1"/>
          </p:cNvSpPr>
          <p:nvPr>
            <p:ph sz="quarter" idx="10"/>
          </p:nvPr>
        </p:nvSpPr>
        <p:spPr>
          <a:xfrm>
            <a:off x="584200" y="1435100"/>
            <a:ext cx="11018838" cy="4518160"/>
          </a:xfrm>
        </p:spPr>
        <p:txBody>
          <a:bodyPr/>
          <a:lstStyle/>
          <a:p>
            <a:r>
              <a:rPr lang="en-US" sz="2000" dirty="0" err="1"/>
              <a:t>gRPC</a:t>
            </a:r>
            <a:r>
              <a:rPr lang="en-US" sz="2000" dirty="0"/>
              <a:t> is a language agnostic, high-performance Remote Procedure Call (RPC) framework.</a:t>
            </a:r>
          </a:p>
          <a:p>
            <a:endParaRPr lang="en-US" sz="2000" dirty="0"/>
          </a:p>
          <a:p>
            <a:r>
              <a:rPr lang="en-US" sz="2000" dirty="0"/>
              <a:t>The main benefits of </a:t>
            </a:r>
            <a:r>
              <a:rPr lang="en-US" sz="2000" dirty="0" err="1"/>
              <a:t>gRPC</a:t>
            </a:r>
            <a:r>
              <a:rPr lang="en-US" sz="2000" dirty="0"/>
              <a:t> are:</a:t>
            </a:r>
          </a:p>
          <a:p>
            <a:endParaRPr lang="en-US" sz="2000" dirty="0"/>
          </a:p>
          <a:p>
            <a:pPr lvl="1"/>
            <a:r>
              <a:rPr lang="en-US" sz="1600" dirty="0"/>
              <a:t>Modern, high-performance, lightweight RPC framework.</a:t>
            </a:r>
          </a:p>
          <a:p>
            <a:pPr lvl="1"/>
            <a:r>
              <a:rPr lang="en-US" sz="1600" dirty="0"/>
              <a:t>Contract-first API development, using Protocol Buffers by default, allowing for language agnostic implementations.</a:t>
            </a:r>
          </a:p>
          <a:p>
            <a:pPr lvl="1"/>
            <a:r>
              <a:rPr lang="en-US" sz="1600" dirty="0"/>
              <a:t>Tooling available for many languages to generate strongly-typed servers and clients.</a:t>
            </a:r>
          </a:p>
          <a:p>
            <a:pPr lvl="1"/>
            <a:r>
              <a:rPr lang="en-US" sz="1600" dirty="0"/>
              <a:t>Supports client, server, and bi-directional streaming calls.</a:t>
            </a:r>
          </a:p>
          <a:p>
            <a:pPr lvl="1"/>
            <a:r>
              <a:rPr lang="en-US" sz="1600" dirty="0"/>
              <a:t>Reduced network usage with </a:t>
            </a:r>
            <a:r>
              <a:rPr lang="en-US" sz="1600" dirty="0" err="1"/>
              <a:t>Protobuf</a:t>
            </a:r>
            <a:r>
              <a:rPr lang="en-US" sz="1600" dirty="0"/>
              <a:t> binary serialization.</a:t>
            </a:r>
          </a:p>
          <a:p>
            <a:r>
              <a:rPr lang="en-US" sz="2000" dirty="0"/>
              <a:t>These benefits make </a:t>
            </a:r>
            <a:r>
              <a:rPr lang="en-US" sz="2000" dirty="0" err="1"/>
              <a:t>gRPC</a:t>
            </a:r>
            <a:r>
              <a:rPr lang="en-US" sz="2000" dirty="0"/>
              <a:t> ideal for:</a:t>
            </a:r>
          </a:p>
          <a:p>
            <a:endParaRPr lang="en-US" sz="2000" dirty="0"/>
          </a:p>
          <a:p>
            <a:pPr lvl="1"/>
            <a:r>
              <a:rPr lang="en-US" sz="1600" dirty="0"/>
              <a:t>Lightweight microservices where efficiency is critical.</a:t>
            </a:r>
          </a:p>
          <a:p>
            <a:pPr lvl="1"/>
            <a:r>
              <a:rPr lang="en-US" sz="1600" dirty="0"/>
              <a:t>Polyglot systems where multiple languages are required for development.</a:t>
            </a:r>
          </a:p>
          <a:p>
            <a:pPr lvl="1"/>
            <a:r>
              <a:rPr lang="en-US" sz="1600" dirty="0"/>
              <a:t>Point-to-point real-time services that need to handle streaming requests or responses.</a:t>
            </a:r>
          </a:p>
        </p:txBody>
      </p:sp>
    </p:spTree>
    <p:extLst>
      <p:ext uri="{BB962C8B-B14F-4D97-AF65-F5344CB8AC3E}">
        <p14:creationId xmlns:p14="http://schemas.microsoft.com/office/powerpoint/2010/main" val="285736032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C# Tooling support for .proto files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861774"/>
          </a:xfrm>
        </p:spPr>
        <p:txBody>
          <a:bodyPr/>
          <a:lstStyle/>
          <a:p>
            <a:pPr marL="0" indent="0">
              <a:buNone/>
            </a:pPr>
            <a:r>
              <a:rPr lang="en-US" dirty="0"/>
              <a:t>gRPC uses a contract-first approach to API development. Services and messages are defined in *.proto files:</a:t>
            </a:r>
          </a:p>
        </p:txBody>
      </p:sp>
      <p:sp>
        <p:nvSpPr>
          <p:cNvPr id="5" name="TextBox 4">
            <a:extLst>
              <a:ext uri="{FF2B5EF4-FFF2-40B4-BE49-F238E27FC236}">
                <a16:creationId xmlns:a16="http://schemas.microsoft.com/office/drawing/2014/main" id="{AACDA1BE-6EDF-4491-AE75-604582ECD377}"/>
              </a:ext>
            </a:extLst>
          </p:cNvPr>
          <p:cNvSpPr txBox="1"/>
          <p:nvPr/>
        </p:nvSpPr>
        <p:spPr>
          <a:xfrm>
            <a:off x="3047104" y="2720776"/>
            <a:ext cx="6761180" cy="3623300"/>
          </a:xfrm>
          <a:prstGeom prst="rect">
            <a:avLst/>
          </a:prstGeom>
          <a:noFill/>
        </p:spPr>
        <p:txBody>
          <a:bodyPr wrap="square">
            <a:spAutoFit/>
          </a:bodyPr>
          <a:lstStyle/>
          <a:p>
            <a:r>
              <a:rPr lang="en-US" dirty="0"/>
              <a:t>syntax = </a:t>
            </a:r>
            <a:r>
              <a:rPr lang="en-US" dirty="0">
                <a:solidFill>
                  <a:srgbClr val="C00000"/>
                </a:solidFill>
              </a:rPr>
              <a:t>"proto3"</a:t>
            </a:r>
            <a:r>
              <a:rPr lang="en-US" dirty="0">
                <a:solidFill>
                  <a:schemeClr val="tx1">
                    <a:lumMod val="95000"/>
                    <a:lumOff val="5000"/>
                  </a:schemeClr>
                </a:solidFill>
              </a:rPr>
              <a:t>;</a:t>
            </a:r>
          </a:p>
          <a:p>
            <a:endParaRPr lang="en-US" dirty="0"/>
          </a:p>
          <a:p>
            <a:r>
              <a:rPr lang="en-US" dirty="0">
                <a:solidFill>
                  <a:schemeClr val="accent1"/>
                </a:solidFill>
              </a:rPr>
              <a:t>service</a:t>
            </a:r>
            <a:r>
              <a:rPr lang="en-US" dirty="0"/>
              <a:t> </a:t>
            </a:r>
            <a:r>
              <a:rPr lang="en-US" dirty="0">
                <a:solidFill>
                  <a:schemeClr val="accent4">
                    <a:lumMod val="75000"/>
                  </a:schemeClr>
                </a:solidFill>
              </a:rPr>
              <a:t>Greeter</a:t>
            </a:r>
            <a:r>
              <a:rPr lang="en-US" dirty="0"/>
              <a:t> {</a:t>
            </a:r>
          </a:p>
          <a:p>
            <a:r>
              <a:rPr lang="en-US" dirty="0"/>
              <a:t>  </a:t>
            </a:r>
            <a:r>
              <a:rPr lang="en-US" dirty="0" err="1">
                <a:solidFill>
                  <a:schemeClr val="accent1"/>
                </a:solidFill>
              </a:rPr>
              <a:t>rpc</a:t>
            </a:r>
            <a:r>
              <a:rPr lang="en-US" dirty="0"/>
              <a:t> </a:t>
            </a:r>
            <a:r>
              <a:rPr lang="en-US" dirty="0" err="1"/>
              <a:t>SayHello</a:t>
            </a:r>
            <a:r>
              <a:rPr lang="en-US" dirty="0"/>
              <a:t> (</a:t>
            </a:r>
            <a:r>
              <a:rPr lang="en-US" dirty="0" err="1"/>
              <a:t>HelloRequest</a:t>
            </a:r>
            <a:r>
              <a:rPr lang="en-US" dirty="0"/>
              <a:t>) </a:t>
            </a:r>
            <a:r>
              <a:rPr lang="en-US" dirty="0">
                <a:solidFill>
                  <a:schemeClr val="accent1"/>
                </a:solidFill>
              </a:rPr>
              <a:t>returns</a:t>
            </a:r>
            <a:r>
              <a:rPr lang="en-US" dirty="0"/>
              <a:t> (</a:t>
            </a:r>
            <a:r>
              <a:rPr lang="en-US" dirty="0" err="1"/>
              <a:t>HelloReply</a:t>
            </a:r>
            <a:r>
              <a:rPr lang="en-US" dirty="0"/>
              <a:t>);</a:t>
            </a:r>
          </a:p>
          <a:p>
            <a:r>
              <a:rPr lang="en-US" dirty="0"/>
              <a:t>}</a:t>
            </a:r>
          </a:p>
          <a:p>
            <a:endParaRPr lang="en-US" dirty="0"/>
          </a:p>
          <a:p>
            <a:r>
              <a:rPr lang="en-US" dirty="0">
                <a:solidFill>
                  <a:schemeClr val="accent1"/>
                </a:solidFill>
              </a:rPr>
              <a:t>message</a:t>
            </a:r>
            <a:r>
              <a:rPr lang="en-US" dirty="0"/>
              <a:t> </a:t>
            </a:r>
            <a:r>
              <a:rPr lang="en-US" dirty="0" err="1">
                <a:solidFill>
                  <a:schemeClr val="accent4">
                    <a:lumMod val="75000"/>
                  </a:schemeClr>
                </a:solidFill>
              </a:rPr>
              <a:t>HelloRequest</a:t>
            </a:r>
            <a:r>
              <a:rPr lang="en-US" dirty="0"/>
              <a:t> {</a:t>
            </a:r>
          </a:p>
          <a:p>
            <a:r>
              <a:rPr lang="en-US" dirty="0"/>
              <a:t>  </a:t>
            </a:r>
            <a:r>
              <a:rPr lang="en-US" dirty="0">
                <a:solidFill>
                  <a:schemeClr val="accent1"/>
                </a:solidFill>
              </a:rPr>
              <a:t>string</a:t>
            </a:r>
            <a:r>
              <a:rPr lang="en-US" dirty="0"/>
              <a:t> name = 1;</a:t>
            </a:r>
          </a:p>
          <a:p>
            <a:r>
              <a:rPr lang="en-US" dirty="0"/>
              <a:t>}</a:t>
            </a:r>
          </a:p>
          <a:p>
            <a:endParaRPr lang="en-US" dirty="0"/>
          </a:p>
          <a:p>
            <a:r>
              <a:rPr lang="en-US" dirty="0">
                <a:solidFill>
                  <a:schemeClr val="accent1"/>
                </a:solidFill>
              </a:rPr>
              <a:t>message</a:t>
            </a:r>
            <a:r>
              <a:rPr lang="en-US" dirty="0"/>
              <a:t> </a:t>
            </a:r>
            <a:r>
              <a:rPr lang="en-US" dirty="0" err="1">
                <a:solidFill>
                  <a:schemeClr val="accent4">
                    <a:lumMod val="75000"/>
                  </a:schemeClr>
                </a:solidFill>
              </a:rPr>
              <a:t>HelloReply</a:t>
            </a:r>
            <a:r>
              <a:rPr lang="en-US" dirty="0"/>
              <a:t> {</a:t>
            </a:r>
          </a:p>
          <a:p>
            <a:r>
              <a:rPr lang="en-US" dirty="0">
                <a:solidFill>
                  <a:schemeClr val="accent1"/>
                </a:solidFill>
              </a:rPr>
              <a:t>  string message </a:t>
            </a:r>
            <a:r>
              <a:rPr lang="en-US" dirty="0"/>
              <a:t>= 1;</a:t>
            </a:r>
          </a:p>
          <a:p>
            <a:r>
              <a:rPr lang="en-US" dirty="0"/>
              <a:t>}</a:t>
            </a:r>
          </a:p>
        </p:txBody>
      </p:sp>
    </p:spTree>
    <p:extLst>
      <p:ext uri="{BB962C8B-B14F-4D97-AF65-F5344CB8AC3E}">
        <p14:creationId xmlns:p14="http://schemas.microsoft.com/office/powerpoint/2010/main" val="134138402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C# Tooling support for .proto files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2412968"/>
          </a:xfrm>
        </p:spPr>
        <p:txBody>
          <a:bodyPr/>
          <a:lstStyle/>
          <a:p>
            <a:pPr marL="0" indent="0">
              <a:buNone/>
            </a:pPr>
            <a:r>
              <a:rPr lang="en-US" dirty="0"/>
              <a:t>.NET types for services, clients, and messages are automatically generated by including *.proto files in a project:</a:t>
            </a:r>
          </a:p>
          <a:p>
            <a:pPr marL="0" indent="0">
              <a:buNone/>
            </a:pPr>
            <a:endParaRPr lang="en-US" dirty="0"/>
          </a:p>
          <a:p>
            <a:pPr lvl="1">
              <a:buFont typeface="Arial" panose="020B0604020202020204" pitchFamily="34" charset="0"/>
              <a:buChar char="•"/>
            </a:pPr>
            <a:r>
              <a:rPr lang="en-US" sz="2800" dirty="0"/>
              <a:t>Add a package reference to </a:t>
            </a:r>
            <a:r>
              <a:rPr lang="en-US" sz="2800" dirty="0" err="1">
                <a:hlinkClick r:id="rId2"/>
              </a:rPr>
              <a:t>Grpc.Tools</a:t>
            </a:r>
            <a:r>
              <a:rPr lang="en-US" sz="2800" dirty="0">
                <a:hlinkClick r:id="rId2"/>
              </a:rPr>
              <a:t> </a:t>
            </a:r>
            <a:r>
              <a:rPr lang="en-US" sz="2800" dirty="0"/>
              <a:t>package.</a:t>
            </a:r>
          </a:p>
          <a:p>
            <a:pPr lvl="1">
              <a:buFont typeface="Arial" panose="020B0604020202020204" pitchFamily="34" charset="0"/>
              <a:buChar char="•"/>
            </a:pPr>
            <a:r>
              <a:rPr lang="en-US" sz="2800" dirty="0"/>
              <a:t>Add *.proto files to the &lt;</a:t>
            </a:r>
            <a:r>
              <a:rPr lang="en-US" sz="2800" dirty="0" err="1"/>
              <a:t>Protobuf</a:t>
            </a:r>
            <a:r>
              <a:rPr lang="en-US" sz="2800" dirty="0"/>
              <a:t>&gt; item group.</a:t>
            </a:r>
          </a:p>
        </p:txBody>
      </p:sp>
      <p:sp>
        <p:nvSpPr>
          <p:cNvPr id="5" name="TextBox 4">
            <a:extLst>
              <a:ext uri="{FF2B5EF4-FFF2-40B4-BE49-F238E27FC236}">
                <a16:creationId xmlns:a16="http://schemas.microsoft.com/office/drawing/2014/main" id="{AACDA1BE-6EDF-4491-AE75-604582ECD377}"/>
              </a:ext>
            </a:extLst>
          </p:cNvPr>
          <p:cNvSpPr txBox="1"/>
          <p:nvPr/>
        </p:nvSpPr>
        <p:spPr>
          <a:xfrm>
            <a:off x="2842709" y="4515729"/>
            <a:ext cx="6761180" cy="907171"/>
          </a:xfrm>
          <a:prstGeom prst="rect">
            <a:avLst/>
          </a:prstGeom>
          <a:noFill/>
        </p:spPr>
        <p:txBody>
          <a:bodyPr wrap="square">
            <a:spAutoFit/>
          </a:bodyPr>
          <a:lstStyle/>
          <a:p>
            <a:r>
              <a:rPr lang="en-US" dirty="0">
                <a:solidFill>
                  <a:schemeClr val="accent1"/>
                </a:solidFill>
              </a:rPr>
              <a:t>&lt;</a:t>
            </a:r>
            <a:r>
              <a:rPr lang="en-US" dirty="0" err="1">
                <a:solidFill>
                  <a:schemeClr val="accent1"/>
                </a:solidFill>
              </a:rPr>
              <a:t>ItemGroup</a:t>
            </a:r>
            <a:r>
              <a:rPr lang="en-US" dirty="0">
                <a:solidFill>
                  <a:schemeClr val="accent1"/>
                </a:solidFill>
              </a:rPr>
              <a:t>&gt;</a:t>
            </a:r>
          </a:p>
          <a:p>
            <a:r>
              <a:rPr lang="en-US" dirty="0"/>
              <a:t>  </a:t>
            </a:r>
            <a:r>
              <a:rPr lang="en-US" dirty="0">
                <a:solidFill>
                  <a:schemeClr val="accent1"/>
                </a:solidFill>
              </a:rPr>
              <a:t>&lt;</a:t>
            </a:r>
            <a:r>
              <a:rPr lang="en-US" dirty="0" err="1">
                <a:solidFill>
                  <a:schemeClr val="accent1"/>
                </a:solidFill>
              </a:rPr>
              <a:t>Protobuf</a:t>
            </a:r>
            <a:r>
              <a:rPr lang="en-US" dirty="0"/>
              <a:t> </a:t>
            </a:r>
            <a:r>
              <a:rPr lang="en-US" dirty="0">
                <a:solidFill>
                  <a:schemeClr val="accent4"/>
                </a:solidFill>
              </a:rPr>
              <a:t>Include</a:t>
            </a:r>
            <a:r>
              <a:rPr lang="en-US" dirty="0">
                <a:solidFill>
                  <a:schemeClr val="accent1"/>
                </a:solidFill>
              </a:rPr>
              <a:t>=</a:t>
            </a:r>
            <a:r>
              <a:rPr lang="en-US" dirty="0">
                <a:solidFill>
                  <a:srgbClr val="C00000"/>
                </a:solidFill>
              </a:rPr>
              <a:t>"Protos\</a:t>
            </a:r>
            <a:r>
              <a:rPr lang="en-US" dirty="0" err="1">
                <a:solidFill>
                  <a:srgbClr val="C00000"/>
                </a:solidFill>
              </a:rPr>
              <a:t>greet.proto</a:t>
            </a:r>
            <a:r>
              <a:rPr lang="en-US" dirty="0">
                <a:solidFill>
                  <a:srgbClr val="C00000"/>
                </a:solidFill>
              </a:rPr>
              <a:t>"</a:t>
            </a:r>
            <a:r>
              <a:rPr lang="en-US" dirty="0"/>
              <a:t> </a:t>
            </a:r>
            <a:r>
              <a:rPr lang="en-US" dirty="0">
                <a:solidFill>
                  <a:schemeClr val="accent1"/>
                </a:solidFill>
              </a:rPr>
              <a:t>/&gt;</a:t>
            </a:r>
          </a:p>
          <a:p>
            <a:r>
              <a:rPr lang="en-US" dirty="0">
                <a:solidFill>
                  <a:schemeClr val="accent1"/>
                </a:solidFill>
              </a:rPr>
              <a:t>&lt;/</a:t>
            </a:r>
            <a:r>
              <a:rPr lang="en-US" dirty="0" err="1">
                <a:solidFill>
                  <a:schemeClr val="accent1"/>
                </a:solidFill>
              </a:rPr>
              <a:t>ItemGroup</a:t>
            </a:r>
            <a:r>
              <a:rPr lang="en-US" dirty="0">
                <a:solidFill>
                  <a:schemeClr val="accent1"/>
                </a:solidFill>
              </a:rPr>
              <a:t>&gt;</a:t>
            </a:r>
          </a:p>
        </p:txBody>
      </p:sp>
    </p:spTree>
    <p:extLst>
      <p:ext uri="{BB962C8B-B14F-4D97-AF65-F5344CB8AC3E}">
        <p14:creationId xmlns:p14="http://schemas.microsoft.com/office/powerpoint/2010/main" val="14898636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CA16-9109-4348-986B-FA0827E7D968}"/>
              </a:ext>
            </a:extLst>
          </p:cNvPr>
          <p:cNvSpPr>
            <a:spLocks noGrp="1"/>
          </p:cNvSpPr>
          <p:nvPr>
            <p:ph type="title"/>
          </p:nvPr>
        </p:nvSpPr>
        <p:spPr/>
        <p:txBody>
          <a:bodyPr/>
          <a:lstStyle/>
          <a:p>
            <a:r>
              <a:rPr lang="en-US" dirty="0"/>
              <a:t>Architecture</a:t>
            </a:r>
          </a:p>
        </p:txBody>
      </p:sp>
      <p:pic>
        <p:nvPicPr>
          <p:cNvPr id="5" name="Content Placeholder 4" descr="Diagram&#10;&#10;Description automatically generated">
            <a:extLst>
              <a:ext uri="{FF2B5EF4-FFF2-40B4-BE49-F238E27FC236}">
                <a16:creationId xmlns:a16="http://schemas.microsoft.com/office/drawing/2014/main" id="{FCD1D823-C46E-4445-8939-A5F850F7EE91}"/>
              </a:ext>
            </a:extLst>
          </p:cNvPr>
          <p:cNvPicPr>
            <a:picLocks noGrp="1" noChangeAspect="1"/>
          </p:cNvPicPr>
          <p:nvPr>
            <p:ph sz="quarter" idx="10"/>
          </p:nvPr>
        </p:nvPicPr>
        <p:blipFill>
          <a:blip r:embed="rId2"/>
          <a:stretch>
            <a:fillRect/>
          </a:stretch>
        </p:blipFill>
        <p:spPr>
          <a:xfrm>
            <a:off x="3470031" y="1435099"/>
            <a:ext cx="4728690" cy="5429237"/>
          </a:xfrm>
        </p:spPr>
      </p:pic>
    </p:spTree>
    <p:extLst>
      <p:ext uri="{BB962C8B-B14F-4D97-AF65-F5344CB8AC3E}">
        <p14:creationId xmlns:p14="http://schemas.microsoft.com/office/powerpoint/2010/main" val="50595177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286C1-FE66-43AF-BD11-278F142A37ED}"/>
              </a:ext>
            </a:extLst>
          </p:cNvPr>
          <p:cNvSpPr>
            <a:spLocks noGrp="1"/>
          </p:cNvSpPr>
          <p:nvPr>
            <p:ph type="title"/>
          </p:nvPr>
        </p:nvSpPr>
        <p:spPr/>
        <p:txBody>
          <a:bodyPr/>
          <a:lstStyle/>
          <a:p>
            <a:r>
              <a:rPr lang="en-US" dirty="0" err="1"/>
              <a:t>gRPC</a:t>
            </a:r>
            <a:r>
              <a:rPr lang="en-US" dirty="0"/>
              <a:t> services on ASP.NET Core</a:t>
            </a:r>
          </a:p>
        </p:txBody>
      </p:sp>
      <p:sp>
        <p:nvSpPr>
          <p:cNvPr id="3" name="Content Placeholder 2">
            <a:extLst>
              <a:ext uri="{FF2B5EF4-FFF2-40B4-BE49-F238E27FC236}">
                <a16:creationId xmlns:a16="http://schemas.microsoft.com/office/drawing/2014/main" id="{F7FEE40B-0863-47FC-9682-38284C160BDA}"/>
              </a:ext>
            </a:extLst>
          </p:cNvPr>
          <p:cNvSpPr>
            <a:spLocks noGrp="1"/>
          </p:cNvSpPr>
          <p:nvPr>
            <p:ph sz="quarter" idx="10"/>
          </p:nvPr>
        </p:nvSpPr>
        <p:spPr>
          <a:xfrm>
            <a:off x="584200" y="1435100"/>
            <a:ext cx="11018838" cy="3422475"/>
          </a:xfrm>
        </p:spPr>
        <p:txBody>
          <a:bodyPr/>
          <a:lstStyle/>
          <a:p>
            <a:r>
              <a:rPr lang="en-US" dirty="0" err="1"/>
              <a:t>gRPC</a:t>
            </a:r>
            <a:r>
              <a:rPr lang="en-US" dirty="0"/>
              <a:t> services can be hosted on ASP.NET Core. Services have full integration with ASP.NET Core features such as logging, dependency injection (DI), authentication, and authorization.</a:t>
            </a:r>
          </a:p>
          <a:p>
            <a:endParaRPr lang="en-US" dirty="0"/>
          </a:p>
          <a:p>
            <a:pPr marL="0" indent="0">
              <a:buNone/>
            </a:pPr>
            <a:r>
              <a:rPr lang="en-US" sz="3600" dirty="0"/>
              <a:t>Add </a:t>
            </a:r>
            <a:r>
              <a:rPr lang="en-US" sz="3600" dirty="0" err="1"/>
              <a:t>gRPC</a:t>
            </a:r>
            <a:r>
              <a:rPr lang="en-US" sz="3600" dirty="0"/>
              <a:t> services to an ASP.NET Core app</a:t>
            </a:r>
          </a:p>
          <a:p>
            <a:r>
              <a:rPr lang="en-US" dirty="0" err="1"/>
              <a:t>gRPC</a:t>
            </a:r>
            <a:r>
              <a:rPr lang="en-US" dirty="0"/>
              <a:t> requires the </a:t>
            </a:r>
            <a:r>
              <a:rPr lang="en-US" dirty="0">
                <a:hlinkClick r:id="rId2"/>
              </a:rPr>
              <a:t>Grpc.AspNetCore</a:t>
            </a:r>
            <a:r>
              <a:rPr lang="en-US" dirty="0"/>
              <a:t> package. For information on configuring </a:t>
            </a:r>
            <a:r>
              <a:rPr lang="en-US" dirty="0" err="1"/>
              <a:t>gRPC</a:t>
            </a:r>
            <a:r>
              <a:rPr lang="en-US" dirty="0"/>
              <a:t> in a .NET app, see </a:t>
            </a:r>
            <a:r>
              <a:rPr lang="en-US" dirty="0">
                <a:hlinkClick r:id="rId3"/>
              </a:rPr>
              <a:t>Configure </a:t>
            </a:r>
            <a:r>
              <a:rPr lang="en-US" dirty="0" err="1">
                <a:hlinkClick r:id="rId3"/>
              </a:rPr>
              <a:t>gRPC</a:t>
            </a:r>
            <a:r>
              <a:rPr lang="en-US" dirty="0"/>
              <a:t>.</a:t>
            </a:r>
          </a:p>
        </p:txBody>
      </p:sp>
    </p:spTree>
    <p:extLst>
      <p:ext uri="{BB962C8B-B14F-4D97-AF65-F5344CB8AC3E}">
        <p14:creationId xmlns:p14="http://schemas.microsoft.com/office/powerpoint/2010/main" val="88573915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2255-1FFD-492F-91F4-63A29450F6BC}"/>
              </a:ext>
            </a:extLst>
          </p:cNvPr>
          <p:cNvSpPr>
            <a:spLocks noGrp="1"/>
          </p:cNvSpPr>
          <p:nvPr>
            <p:ph type="title"/>
          </p:nvPr>
        </p:nvSpPr>
        <p:spPr>
          <a:xfrm>
            <a:off x="588263" y="457200"/>
            <a:ext cx="11018520" cy="553998"/>
          </a:xfrm>
        </p:spPr>
        <p:txBody>
          <a:bodyPr/>
          <a:lstStyle/>
          <a:p>
            <a:r>
              <a:rPr lang="en-US" dirty="0"/>
              <a:t>The </a:t>
            </a:r>
            <a:r>
              <a:rPr lang="en-US" dirty="0" err="1"/>
              <a:t>gRPC</a:t>
            </a:r>
            <a:r>
              <a:rPr lang="en-US" dirty="0"/>
              <a:t> service project template</a:t>
            </a:r>
          </a:p>
        </p:txBody>
      </p:sp>
      <p:sp>
        <p:nvSpPr>
          <p:cNvPr id="3" name="Content Placeholder 2">
            <a:extLst>
              <a:ext uri="{FF2B5EF4-FFF2-40B4-BE49-F238E27FC236}">
                <a16:creationId xmlns:a16="http://schemas.microsoft.com/office/drawing/2014/main" id="{3F903CBC-14E5-4ED9-8B4C-D2AFF37771F9}"/>
              </a:ext>
            </a:extLst>
          </p:cNvPr>
          <p:cNvSpPr>
            <a:spLocks noGrp="1"/>
          </p:cNvSpPr>
          <p:nvPr>
            <p:ph sz="quarter" idx="10"/>
          </p:nvPr>
        </p:nvSpPr>
        <p:spPr>
          <a:xfrm>
            <a:off x="584200" y="1435100"/>
            <a:ext cx="11018838" cy="430887"/>
          </a:xfrm>
        </p:spPr>
        <p:txBody>
          <a:bodyPr/>
          <a:lstStyle/>
          <a:p>
            <a:r>
              <a:rPr lang="en-US" dirty="0"/>
              <a:t>The </a:t>
            </a:r>
            <a:r>
              <a:rPr lang="en-US" dirty="0" err="1"/>
              <a:t>gRPC</a:t>
            </a:r>
            <a:r>
              <a:rPr lang="en-US" dirty="0"/>
              <a:t> service project template provides a starter service:</a:t>
            </a:r>
          </a:p>
        </p:txBody>
      </p:sp>
      <p:sp>
        <p:nvSpPr>
          <p:cNvPr id="5" name="TextBox 4">
            <a:extLst>
              <a:ext uri="{FF2B5EF4-FFF2-40B4-BE49-F238E27FC236}">
                <a16:creationId xmlns:a16="http://schemas.microsoft.com/office/drawing/2014/main" id="{0695CEE4-1C1B-47D7-A274-4317675EA89F}"/>
              </a:ext>
            </a:extLst>
          </p:cNvPr>
          <p:cNvSpPr txBox="1"/>
          <p:nvPr/>
        </p:nvSpPr>
        <p:spPr>
          <a:xfrm>
            <a:off x="3245742" y="2180220"/>
            <a:ext cx="6763536" cy="4185761"/>
          </a:xfrm>
          <a:prstGeom prst="rect">
            <a:avLst/>
          </a:prstGeom>
          <a:noFill/>
        </p:spPr>
        <p:txBody>
          <a:bodyPr wrap="square">
            <a:spAutoFit/>
          </a:bodyPr>
          <a:lstStyle/>
          <a:p>
            <a:r>
              <a:rPr lang="en-US" sz="1400" dirty="0">
                <a:solidFill>
                  <a:schemeClr val="accent1"/>
                </a:solidFill>
              </a:rPr>
              <a:t>public class </a:t>
            </a:r>
            <a:r>
              <a:rPr lang="en-US" sz="1400" dirty="0" err="1">
                <a:solidFill>
                  <a:schemeClr val="accent4"/>
                </a:solidFill>
              </a:rPr>
              <a:t>GreeterService</a:t>
            </a:r>
            <a:r>
              <a:rPr lang="en-US" sz="1400" dirty="0"/>
              <a:t> : </a:t>
            </a:r>
            <a:r>
              <a:rPr lang="en-US" sz="1400" dirty="0" err="1">
                <a:solidFill>
                  <a:schemeClr val="accent4"/>
                </a:solidFill>
              </a:rPr>
              <a:t>Greeter.GreeterBase</a:t>
            </a:r>
            <a:endParaRPr lang="en-US" sz="1400" dirty="0">
              <a:solidFill>
                <a:schemeClr val="accent4"/>
              </a:solidFill>
            </a:endParaRPr>
          </a:p>
          <a:p>
            <a:r>
              <a:rPr lang="en-US" sz="1400" dirty="0"/>
              <a:t>{</a:t>
            </a:r>
          </a:p>
          <a:p>
            <a:r>
              <a:rPr lang="en-US" sz="1400" dirty="0"/>
              <a:t>    </a:t>
            </a:r>
            <a:r>
              <a:rPr lang="en-US" sz="1400" dirty="0">
                <a:solidFill>
                  <a:schemeClr val="accent1"/>
                </a:solidFill>
              </a:rPr>
              <a:t>private</a:t>
            </a:r>
            <a:r>
              <a:rPr lang="en-US" sz="1400" dirty="0"/>
              <a:t> </a:t>
            </a:r>
            <a:r>
              <a:rPr lang="en-US" sz="1400" dirty="0" err="1">
                <a:solidFill>
                  <a:schemeClr val="accent1"/>
                </a:solidFill>
              </a:rPr>
              <a:t>readonly</a:t>
            </a:r>
            <a:r>
              <a:rPr lang="en-US" sz="1400" dirty="0"/>
              <a:t> </a:t>
            </a:r>
            <a:r>
              <a:rPr lang="en-US" sz="1400" dirty="0" err="1"/>
              <a:t>ILogger</a:t>
            </a:r>
            <a:r>
              <a:rPr lang="en-US" sz="1400" dirty="0"/>
              <a:t>&lt;</a:t>
            </a:r>
            <a:r>
              <a:rPr lang="en-US" sz="1400" dirty="0" err="1"/>
              <a:t>GreeterService</a:t>
            </a:r>
            <a:r>
              <a:rPr lang="en-US" sz="1400" dirty="0"/>
              <a:t>&gt; _logger;</a:t>
            </a:r>
          </a:p>
          <a:p>
            <a:endParaRPr lang="en-US" sz="1400" dirty="0"/>
          </a:p>
          <a:p>
            <a:r>
              <a:rPr lang="en-US" sz="1400" dirty="0"/>
              <a:t>    </a:t>
            </a:r>
            <a:r>
              <a:rPr lang="en-US" sz="1400" dirty="0">
                <a:solidFill>
                  <a:schemeClr val="accent1"/>
                </a:solidFill>
              </a:rPr>
              <a:t>public</a:t>
            </a:r>
            <a:r>
              <a:rPr lang="en-US" sz="1400" dirty="0"/>
              <a:t> </a:t>
            </a:r>
            <a:r>
              <a:rPr lang="en-US" sz="1400" dirty="0" err="1"/>
              <a:t>GreeterService</a:t>
            </a:r>
            <a:r>
              <a:rPr lang="en-US" sz="1400" dirty="0"/>
              <a:t>(</a:t>
            </a:r>
            <a:r>
              <a:rPr lang="en-US" sz="1400" dirty="0" err="1"/>
              <a:t>ILogger</a:t>
            </a:r>
            <a:r>
              <a:rPr lang="en-US" sz="1400" dirty="0"/>
              <a:t>&lt;</a:t>
            </a:r>
            <a:r>
              <a:rPr lang="en-US" sz="1400" dirty="0" err="1"/>
              <a:t>GreeterService</a:t>
            </a:r>
            <a:r>
              <a:rPr lang="en-US" sz="1400" dirty="0"/>
              <a:t>&gt; logger)</a:t>
            </a:r>
          </a:p>
          <a:p>
            <a:r>
              <a:rPr lang="en-US" sz="1400" dirty="0"/>
              <a:t>    {</a:t>
            </a:r>
          </a:p>
          <a:p>
            <a:r>
              <a:rPr lang="en-US" sz="1400" dirty="0"/>
              <a:t>        _logger = logger;</a:t>
            </a:r>
          </a:p>
          <a:p>
            <a:r>
              <a:rPr lang="en-US" sz="1400" dirty="0"/>
              <a:t>    }</a:t>
            </a:r>
          </a:p>
          <a:p>
            <a:endParaRPr lang="en-US" sz="1400" dirty="0"/>
          </a:p>
          <a:p>
            <a:r>
              <a:rPr lang="en-US" sz="1400" dirty="0"/>
              <a:t>    </a:t>
            </a:r>
            <a:r>
              <a:rPr lang="en-US" sz="1400" dirty="0">
                <a:solidFill>
                  <a:schemeClr val="accent1"/>
                </a:solidFill>
              </a:rPr>
              <a:t>public override </a:t>
            </a:r>
            <a:r>
              <a:rPr lang="en-US" sz="1400" dirty="0"/>
              <a:t>Task&lt;</a:t>
            </a:r>
            <a:r>
              <a:rPr lang="en-US" sz="1400" dirty="0" err="1"/>
              <a:t>HelloReply</a:t>
            </a:r>
            <a:r>
              <a:rPr lang="en-US" sz="1400" dirty="0"/>
              <a:t>&gt; </a:t>
            </a:r>
            <a:r>
              <a:rPr lang="en-US" sz="1400" dirty="0" err="1"/>
              <a:t>SayHello</a:t>
            </a:r>
            <a:r>
              <a:rPr lang="en-US" sz="1400" dirty="0"/>
              <a:t>(</a:t>
            </a:r>
            <a:r>
              <a:rPr lang="en-US" sz="1400" dirty="0" err="1"/>
              <a:t>HelloRequest</a:t>
            </a:r>
            <a:r>
              <a:rPr lang="en-US" sz="1400" dirty="0"/>
              <a:t> request,</a:t>
            </a:r>
          </a:p>
          <a:p>
            <a:r>
              <a:rPr lang="en-US" sz="1400" dirty="0"/>
              <a:t>        </a:t>
            </a:r>
            <a:r>
              <a:rPr lang="en-US" sz="1400" dirty="0" err="1"/>
              <a:t>ServerCallContext</a:t>
            </a:r>
            <a:r>
              <a:rPr lang="en-US" sz="1400" dirty="0"/>
              <a:t> context)</a:t>
            </a:r>
          </a:p>
          <a:p>
            <a:r>
              <a:rPr lang="en-US" sz="1400" dirty="0"/>
              <a:t>    {</a:t>
            </a:r>
          </a:p>
          <a:p>
            <a:r>
              <a:rPr lang="en-US" sz="1400" dirty="0"/>
              <a:t>        _</a:t>
            </a:r>
            <a:r>
              <a:rPr lang="en-US" sz="1400" dirty="0" err="1"/>
              <a:t>logger.LogInformation</a:t>
            </a:r>
            <a:r>
              <a:rPr lang="en-US" sz="1400" dirty="0"/>
              <a:t>("Saying hello to {Name}", </a:t>
            </a:r>
            <a:r>
              <a:rPr lang="en-US" sz="1400" dirty="0" err="1"/>
              <a:t>request.Name</a:t>
            </a:r>
            <a:r>
              <a:rPr lang="en-US" sz="1400" dirty="0"/>
              <a:t>);</a:t>
            </a:r>
          </a:p>
          <a:p>
            <a:r>
              <a:rPr lang="en-US" sz="1400" dirty="0"/>
              <a:t>        </a:t>
            </a:r>
            <a:r>
              <a:rPr lang="en-US" sz="1400" dirty="0">
                <a:solidFill>
                  <a:schemeClr val="accent1"/>
                </a:solidFill>
              </a:rPr>
              <a:t>return</a:t>
            </a:r>
            <a:r>
              <a:rPr lang="en-US" sz="1400" dirty="0"/>
              <a:t> </a:t>
            </a:r>
            <a:r>
              <a:rPr lang="en-US" sz="1400" dirty="0" err="1"/>
              <a:t>Task.FromResult</a:t>
            </a:r>
            <a:r>
              <a:rPr lang="en-US" sz="1400" dirty="0"/>
              <a:t>(</a:t>
            </a:r>
            <a:r>
              <a:rPr lang="en-US" sz="1400" dirty="0">
                <a:solidFill>
                  <a:schemeClr val="accent1"/>
                </a:solidFill>
              </a:rPr>
              <a:t>new</a:t>
            </a:r>
            <a:r>
              <a:rPr lang="en-US" sz="1400" dirty="0"/>
              <a:t> </a:t>
            </a:r>
            <a:r>
              <a:rPr lang="en-US" sz="1400" dirty="0" err="1"/>
              <a:t>HelloReply</a:t>
            </a:r>
            <a:r>
              <a:rPr lang="en-US" sz="1400" dirty="0"/>
              <a:t> </a:t>
            </a:r>
          </a:p>
          <a:p>
            <a:r>
              <a:rPr lang="en-US" sz="1400" dirty="0"/>
              <a:t>        {</a:t>
            </a:r>
          </a:p>
          <a:p>
            <a:r>
              <a:rPr lang="en-US" sz="1400" dirty="0"/>
              <a:t>            Message = "Hello " + </a:t>
            </a:r>
            <a:r>
              <a:rPr lang="en-US" sz="1400" dirty="0" err="1"/>
              <a:t>request.Name</a:t>
            </a:r>
            <a:endParaRPr lang="en-US" sz="1400" dirty="0"/>
          </a:p>
          <a:p>
            <a:r>
              <a:rPr lang="en-US" sz="1400" dirty="0"/>
              <a:t>        });</a:t>
            </a:r>
          </a:p>
          <a:p>
            <a:r>
              <a:rPr lang="en-US" sz="1400" dirty="0"/>
              <a:t>    }</a:t>
            </a:r>
          </a:p>
          <a:p>
            <a:r>
              <a:rPr lang="en-US" sz="1400" dirty="0"/>
              <a:t>}</a:t>
            </a:r>
          </a:p>
        </p:txBody>
      </p:sp>
    </p:spTree>
    <p:extLst>
      <p:ext uri="{BB962C8B-B14F-4D97-AF65-F5344CB8AC3E}">
        <p14:creationId xmlns:p14="http://schemas.microsoft.com/office/powerpoint/2010/main" val="249277515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0AD8E-A5BB-49E0-BD6E-87F25C9C7A7F}"/>
              </a:ext>
            </a:extLst>
          </p:cNvPr>
          <p:cNvSpPr>
            <a:spLocks noGrp="1"/>
          </p:cNvSpPr>
          <p:nvPr>
            <p:ph type="title"/>
          </p:nvPr>
        </p:nvSpPr>
        <p:spPr/>
        <p:txBody>
          <a:bodyPr/>
          <a:lstStyle/>
          <a:p>
            <a:r>
              <a:rPr lang="en-US" dirty="0"/>
              <a:t>Endpoints Routing</a:t>
            </a:r>
          </a:p>
        </p:txBody>
      </p:sp>
      <p:sp>
        <p:nvSpPr>
          <p:cNvPr id="3" name="Content Placeholder 2">
            <a:extLst>
              <a:ext uri="{FF2B5EF4-FFF2-40B4-BE49-F238E27FC236}">
                <a16:creationId xmlns:a16="http://schemas.microsoft.com/office/drawing/2014/main" id="{C85DABE7-8F36-49F3-8794-84FA75AFCD8D}"/>
              </a:ext>
            </a:extLst>
          </p:cNvPr>
          <p:cNvSpPr>
            <a:spLocks noGrp="1"/>
          </p:cNvSpPr>
          <p:nvPr>
            <p:ph sz="quarter" idx="10"/>
          </p:nvPr>
        </p:nvSpPr>
        <p:spPr>
          <a:xfrm>
            <a:off x="584200" y="1435100"/>
            <a:ext cx="11018838" cy="1292662"/>
          </a:xfrm>
        </p:spPr>
        <p:txBody>
          <a:bodyPr/>
          <a:lstStyle/>
          <a:p>
            <a:r>
              <a:rPr lang="en-US" b="1" dirty="0" err="1"/>
              <a:t>GreeterService</a:t>
            </a:r>
            <a:r>
              <a:rPr lang="en-US" dirty="0"/>
              <a:t> inherits from the </a:t>
            </a:r>
            <a:r>
              <a:rPr lang="en-US" b="1" dirty="0" err="1"/>
              <a:t>GreeterBase</a:t>
            </a:r>
            <a:r>
              <a:rPr lang="en-US" dirty="0"/>
              <a:t> type, which is generated from the </a:t>
            </a:r>
            <a:r>
              <a:rPr lang="en-US" b="1" dirty="0"/>
              <a:t>Greeter</a:t>
            </a:r>
            <a:r>
              <a:rPr lang="en-US" dirty="0"/>
              <a:t> service in the </a:t>
            </a:r>
            <a:r>
              <a:rPr lang="en-US" i="1" dirty="0"/>
              <a:t>*.proto</a:t>
            </a:r>
            <a:r>
              <a:rPr lang="en-US" dirty="0"/>
              <a:t> file. The service is made accessible to clients in </a:t>
            </a:r>
            <a:r>
              <a:rPr lang="en-US" dirty="0" err="1"/>
              <a:t>Startup.cs</a:t>
            </a:r>
            <a:r>
              <a:rPr lang="en-US" dirty="0"/>
              <a:t>:</a:t>
            </a:r>
          </a:p>
        </p:txBody>
      </p:sp>
      <p:sp>
        <p:nvSpPr>
          <p:cNvPr id="5" name="TextBox 4">
            <a:extLst>
              <a:ext uri="{FF2B5EF4-FFF2-40B4-BE49-F238E27FC236}">
                <a16:creationId xmlns:a16="http://schemas.microsoft.com/office/drawing/2014/main" id="{DD506B49-B4CC-442B-869F-6F136933ADB8}"/>
              </a:ext>
            </a:extLst>
          </p:cNvPr>
          <p:cNvSpPr txBox="1"/>
          <p:nvPr/>
        </p:nvSpPr>
        <p:spPr>
          <a:xfrm>
            <a:off x="3540466" y="3444114"/>
            <a:ext cx="6763536" cy="1178784"/>
          </a:xfrm>
          <a:prstGeom prst="rect">
            <a:avLst/>
          </a:prstGeom>
          <a:noFill/>
        </p:spPr>
        <p:txBody>
          <a:bodyPr wrap="square">
            <a:spAutoFit/>
          </a:bodyPr>
          <a:lstStyle/>
          <a:p>
            <a:r>
              <a:rPr lang="en-US" dirty="0" err="1"/>
              <a:t>app.UseEndpoints</a:t>
            </a:r>
            <a:r>
              <a:rPr lang="en-US" dirty="0"/>
              <a:t>(endpoints =&gt;</a:t>
            </a:r>
          </a:p>
          <a:p>
            <a:r>
              <a:rPr lang="en-US" dirty="0"/>
              <a:t>{</a:t>
            </a:r>
          </a:p>
          <a:p>
            <a:r>
              <a:rPr lang="en-US" dirty="0"/>
              <a:t>    </a:t>
            </a:r>
            <a:r>
              <a:rPr lang="en-US" dirty="0" err="1"/>
              <a:t>endpoints.MapGrpcService</a:t>
            </a:r>
            <a:r>
              <a:rPr lang="en-US" dirty="0"/>
              <a:t>&lt;</a:t>
            </a:r>
            <a:r>
              <a:rPr lang="en-US" dirty="0" err="1"/>
              <a:t>GreeterService</a:t>
            </a:r>
            <a:r>
              <a:rPr lang="en-US" dirty="0"/>
              <a:t>&gt;();</a:t>
            </a:r>
          </a:p>
          <a:p>
            <a:r>
              <a:rPr lang="en-US" dirty="0"/>
              <a:t>});</a:t>
            </a:r>
          </a:p>
        </p:txBody>
      </p:sp>
    </p:spTree>
    <p:extLst>
      <p:ext uri="{BB962C8B-B14F-4D97-AF65-F5344CB8AC3E}">
        <p14:creationId xmlns:p14="http://schemas.microsoft.com/office/powerpoint/2010/main" val="186024706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7E0C8-FCDF-4374-A6E0-FEE96B4DB77C}"/>
              </a:ext>
            </a:extLst>
          </p:cNvPr>
          <p:cNvSpPr>
            <a:spLocks noGrp="1"/>
          </p:cNvSpPr>
          <p:nvPr>
            <p:ph type="title"/>
          </p:nvPr>
        </p:nvSpPr>
        <p:spPr>
          <a:xfrm>
            <a:off x="588263" y="457200"/>
            <a:ext cx="11018520" cy="553998"/>
          </a:xfrm>
        </p:spPr>
        <p:txBody>
          <a:bodyPr/>
          <a:lstStyle/>
          <a:p>
            <a:r>
              <a:rPr lang="en-US" dirty="0"/>
              <a:t>Create new gRPC services</a:t>
            </a:r>
          </a:p>
        </p:txBody>
      </p:sp>
      <p:sp>
        <p:nvSpPr>
          <p:cNvPr id="3" name="Content Placeholder 2">
            <a:extLst>
              <a:ext uri="{FF2B5EF4-FFF2-40B4-BE49-F238E27FC236}">
                <a16:creationId xmlns:a16="http://schemas.microsoft.com/office/drawing/2014/main" id="{7D1F7D55-71F4-42AE-A69B-1DEFB9300077}"/>
              </a:ext>
            </a:extLst>
          </p:cNvPr>
          <p:cNvSpPr>
            <a:spLocks noGrp="1"/>
          </p:cNvSpPr>
          <p:nvPr>
            <p:ph sz="quarter" idx="10"/>
          </p:nvPr>
        </p:nvSpPr>
        <p:spPr>
          <a:xfrm>
            <a:off x="584200" y="1435100"/>
            <a:ext cx="6360706" cy="4887492"/>
          </a:xfrm>
        </p:spPr>
        <p:txBody>
          <a:bodyPr/>
          <a:lstStyle/>
          <a:p>
            <a:r>
              <a:rPr lang="en-US" sz="2400" dirty="0">
                <a:hlinkClick r:id="rId2"/>
              </a:rPr>
              <a:t>gRPC services with C# </a:t>
            </a:r>
            <a:r>
              <a:rPr lang="en-US" sz="2400" dirty="0"/>
              <a:t>introduced </a:t>
            </a:r>
            <a:r>
              <a:rPr lang="en-US" sz="2400" dirty="0" err="1"/>
              <a:t>gRPC's</a:t>
            </a:r>
            <a:r>
              <a:rPr lang="en-US" sz="2400" dirty="0"/>
              <a:t> contract-first approach to API development. Services and messages are defined in .proto files. C# tooling then generates code from .proto files. For server-side assets, an abstract base type is generated for each service, along with classes for any messages.</a:t>
            </a:r>
          </a:p>
          <a:p>
            <a:endParaRPr lang="en-US" sz="2400" dirty="0"/>
          </a:p>
          <a:p>
            <a:r>
              <a:rPr lang="en-US" sz="2400" dirty="0"/>
              <a:t>The following .proto file:</a:t>
            </a:r>
          </a:p>
          <a:p>
            <a:pPr lvl="1"/>
            <a:r>
              <a:rPr lang="en-US" dirty="0"/>
              <a:t>Defines a Greeter service.</a:t>
            </a:r>
          </a:p>
          <a:p>
            <a:pPr lvl="1"/>
            <a:r>
              <a:rPr lang="en-US" dirty="0"/>
              <a:t>The Greeter service defines a </a:t>
            </a:r>
            <a:r>
              <a:rPr lang="en-US" dirty="0" err="1"/>
              <a:t>SayHello</a:t>
            </a:r>
            <a:r>
              <a:rPr lang="en-US" dirty="0"/>
              <a:t> call.</a:t>
            </a:r>
          </a:p>
          <a:p>
            <a:pPr lvl="1"/>
            <a:r>
              <a:rPr lang="en-US" dirty="0" err="1"/>
              <a:t>SayHello</a:t>
            </a:r>
            <a:r>
              <a:rPr lang="en-US" dirty="0"/>
              <a:t> sends a </a:t>
            </a:r>
            <a:r>
              <a:rPr lang="en-US" dirty="0" err="1"/>
              <a:t>HelloRequest</a:t>
            </a:r>
            <a:r>
              <a:rPr lang="en-US" dirty="0"/>
              <a:t> message and receives a </a:t>
            </a:r>
            <a:r>
              <a:rPr lang="en-US" dirty="0" err="1"/>
              <a:t>HelloReply</a:t>
            </a:r>
            <a:r>
              <a:rPr lang="en-US" dirty="0"/>
              <a:t> message</a:t>
            </a:r>
          </a:p>
        </p:txBody>
      </p:sp>
      <p:sp>
        <p:nvSpPr>
          <p:cNvPr id="5" name="TextBox 4">
            <a:extLst>
              <a:ext uri="{FF2B5EF4-FFF2-40B4-BE49-F238E27FC236}">
                <a16:creationId xmlns:a16="http://schemas.microsoft.com/office/drawing/2014/main" id="{629A07A7-F536-4887-9089-5265026AFB71}"/>
              </a:ext>
            </a:extLst>
          </p:cNvPr>
          <p:cNvSpPr txBox="1"/>
          <p:nvPr/>
        </p:nvSpPr>
        <p:spPr>
          <a:xfrm>
            <a:off x="7273636" y="1324515"/>
            <a:ext cx="6763536" cy="3318601"/>
          </a:xfrm>
          <a:prstGeom prst="rect">
            <a:avLst/>
          </a:prstGeom>
          <a:noFill/>
        </p:spPr>
        <p:txBody>
          <a:bodyPr wrap="square">
            <a:spAutoFit/>
          </a:bodyPr>
          <a:lstStyle/>
          <a:p>
            <a:r>
              <a:rPr lang="en-US" sz="1600" dirty="0"/>
              <a:t>syntax = "proto3";</a:t>
            </a:r>
          </a:p>
          <a:p>
            <a:endParaRPr lang="en-US" sz="1600" dirty="0"/>
          </a:p>
          <a:p>
            <a:r>
              <a:rPr lang="en-US" sz="1600" dirty="0"/>
              <a:t>service Greeter {</a:t>
            </a:r>
          </a:p>
          <a:p>
            <a:r>
              <a:rPr lang="en-US" sz="1600" dirty="0"/>
              <a:t>  </a:t>
            </a:r>
            <a:r>
              <a:rPr lang="en-US" sz="1600" dirty="0" err="1"/>
              <a:t>rpc</a:t>
            </a:r>
            <a:r>
              <a:rPr lang="en-US" sz="1600" dirty="0"/>
              <a:t> </a:t>
            </a:r>
            <a:r>
              <a:rPr lang="en-US" sz="1600" dirty="0" err="1"/>
              <a:t>SayHello</a:t>
            </a:r>
            <a:r>
              <a:rPr lang="en-US" sz="1600" dirty="0"/>
              <a:t> (</a:t>
            </a:r>
            <a:r>
              <a:rPr lang="en-US" sz="1600" dirty="0" err="1"/>
              <a:t>HelloRequest</a:t>
            </a:r>
            <a:r>
              <a:rPr lang="en-US" sz="1600" dirty="0"/>
              <a:t>) returns (</a:t>
            </a:r>
            <a:r>
              <a:rPr lang="en-US" sz="1600" dirty="0" err="1"/>
              <a:t>HelloReply</a:t>
            </a:r>
            <a:r>
              <a:rPr lang="en-US" sz="1600" dirty="0"/>
              <a:t>);</a:t>
            </a:r>
          </a:p>
          <a:p>
            <a:r>
              <a:rPr lang="en-US" sz="1600" dirty="0"/>
              <a:t>}</a:t>
            </a:r>
          </a:p>
          <a:p>
            <a:endParaRPr lang="en-US" sz="1600" dirty="0"/>
          </a:p>
          <a:p>
            <a:r>
              <a:rPr lang="en-US" sz="1600" dirty="0"/>
              <a:t>message </a:t>
            </a:r>
            <a:r>
              <a:rPr lang="en-US" sz="1600" dirty="0" err="1"/>
              <a:t>HelloRequest</a:t>
            </a:r>
            <a:r>
              <a:rPr lang="en-US" sz="1600" dirty="0"/>
              <a:t> {</a:t>
            </a:r>
          </a:p>
          <a:p>
            <a:r>
              <a:rPr lang="en-US" sz="1600" dirty="0"/>
              <a:t>  string name = 1;</a:t>
            </a:r>
          </a:p>
          <a:p>
            <a:r>
              <a:rPr lang="en-US" sz="1600" dirty="0"/>
              <a:t>}</a:t>
            </a:r>
          </a:p>
          <a:p>
            <a:endParaRPr lang="en-US" sz="1600" dirty="0"/>
          </a:p>
          <a:p>
            <a:r>
              <a:rPr lang="en-US" sz="1600" dirty="0"/>
              <a:t>message </a:t>
            </a:r>
            <a:r>
              <a:rPr lang="en-US" sz="1600" dirty="0" err="1"/>
              <a:t>HelloReply</a:t>
            </a:r>
            <a:r>
              <a:rPr lang="en-US" sz="1600" dirty="0"/>
              <a:t> {</a:t>
            </a:r>
          </a:p>
          <a:p>
            <a:r>
              <a:rPr lang="en-US" sz="1600" dirty="0"/>
              <a:t>  string message = 1;</a:t>
            </a:r>
          </a:p>
          <a:p>
            <a:r>
              <a:rPr lang="en-US" sz="1600" dirty="0"/>
              <a:t>}</a:t>
            </a:r>
          </a:p>
        </p:txBody>
      </p:sp>
    </p:spTree>
    <p:extLst>
      <p:ext uri="{BB962C8B-B14F-4D97-AF65-F5344CB8AC3E}">
        <p14:creationId xmlns:p14="http://schemas.microsoft.com/office/powerpoint/2010/main" val="87582461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7E0C8-FCDF-4374-A6E0-FEE96B4DB77C}"/>
              </a:ext>
            </a:extLst>
          </p:cNvPr>
          <p:cNvSpPr>
            <a:spLocks noGrp="1"/>
          </p:cNvSpPr>
          <p:nvPr>
            <p:ph type="title"/>
          </p:nvPr>
        </p:nvSpPr>
        <p:spPr>
          <a:xfrm>
            <a:off x="588263" y="457200"/>
            <a:ext cx="11018520" cy="553998"/>
          </a:xfrm>
        </p:spPr>
        <p:txBody>
          <a:bodyPr/>
          <a:lstStyle/>
          <a:p>
            <a:r>
              <a:rPr lang="en-US" dirty="0"/>
              <a:t>Create new gRPC services</a:t>
            </a:r>
          </a:p>
        </p:txBody>
      </p:sp>
      <p:sp>
        <p:nvSpPr>
          <p:cNvPr id="3" name="Content Placeholder 2">
            <a:extLst>
              <a:ext uri="{FF2B5EF4-FFF2-40B4-BE49-F238E27FC236}">
                <a16:creationId xmlns:a16="http://schemas.microsoft.com/office/drawing/2014/main" id="{7D1F7D55-71F4-42AE-A69B-1DEFB9300077}"/>
              </a:ext>
            </a:extLst>
          </p:cNvPr>
          <p:cNvSpPr>
            <a:spLocks noGrp="1"/>
          </p:cNvSpPr>
          <p:nvPr>
            <p:ph sz="quarter" idx="10"/>
          </p:nvPr>
        </p:nvSpPr>
        <p:spPr>
          <a:xfrm>
            <a:off x="584200" y="1435100"/>
            <a:ext cx="9957850" cy="812530"/>
          </a:xfrm>
        </p:spPr>
        <p:txBody>
          <a:bodyPr/>
          <a:lstStyle/>
          <a:p>
            <a:r>
              <a:rPr lang="en-US" sz="2400" dirty="0"/>
              <a:t>C# tooling generates the C# </a:t>
            </a:r>
            <a:r>
              <a:rPr lang="en-US" sz="2400" b="1" dirty="0" err="1"/>
              <a:t>GreeterBase</a:t>
            </a:r>
            <a:r>
              <a:rPr lang="en-US" sz="2400" dirty="0"/>
              <a:t> base type:</a:t>
            </a:r>
          </a:p>
          <a:p>
            <a:endParaRPr lang="en-US" sz="2400" dirty="0"/>
          </a:p>
        </p:txBody>
      </p:sp>
      <p:sp>
        <p:nvSpPr>
          <p:cNvPr id="6" name="TextBox 5">
            <a:extLst>
              <a:ext uri="{FF2B5EF4-FFF2-40B4-BE49-F238E27FC236}">
                <a16:creationId xmlns:a16="http://schemas.microsoft.com/office/drawing/2014/main" id="{086AF7CB-76F1-4D02-9B28-7EDBA97D2888}"/>
              </a:ext>
            </a:extLst>
          </p:cNvPr>
          <p:cNvSpPr txBox="1"/>
          <p:nvPr/>
        </p:nvSpPr>
        <p:spPr>
          <a:xfrm>
            <a:off x="2168866" y="2255880"/>
            <a:ext cx="9280027" cy="3754874"/>
          </a:xfrm>
          <a:prstGeom prst="rect">
            <a:avLst/>
          </a:prstGeom>
          <a:noFill/>
        </p:spPr>
        <p:txBody>
          <a:bodyPr wrap="square">
            <a:spAutoFit/>
          </a:bodyPr>
          <a:lstStyle/>
          <a:p>
            <a:r>
              <a:rPr lang="en-US" sz="1400" dirty="0">
                <a:solidFill>
                  <a:schemeClr val="accent1"/>
                </a:solidFill>
              </a:rPr>
              <a:t>public</a:t>
            </a:r>
            <a:r>
              <a:rPr lang="en-US" sz="1400" dirty="0"/>
              <a:t> </a:t>
            </a:r>
            <a:r>
              <a:rPr lang="en-US" sz="1400" dirty="0">
                <a:solidFill>
                  <a:schemeClr val="accent1"/>
                </a:solidFill>
              </a:rPr>
              <a:t>abstract partial class</a:t>
            </a:r>
            <a:r>
              <a:rPr lang="en-US" sz="1400" dirty="0"/>
              <a:t> </a:t>
            </a:r>
            <a:r>
              <a:rPr lang="en-US" sz="1400" dirty="0" err="1">
                <a:solidFill>
                  <a:schemeClr val="accent4">
                    <a:lumMod val="75000"/>
                  </a:schemeClr>
                </a:solidFill>
              </a:rPr>
              <a:t>GreeterBase</a:t>
            </a:r>
            <a:endParaRPr lang="en-US" sz="1400" dirty="0">
              <a:solidFill>
                <a:schemeClr val="accent4">
                  <a:lumMod val="75000"/>
                </a:schemeClr>
              </a:solidFill>
            </a:endParaRPr>
          </a:p>
          <a:p>
            <a:r>
              <a:rPr lang="en-US" sz="1400" dirty="0"/>
              <a:t>{</a:t>
            </a:r>
          </a:p>
          <a:p>
            <a:r>
              <a:rPr lang="en-US" sz="1400" dirty="0"/>
              <a:t>    </a:t>
            </a:r>
            <a:r>
              <a:rPr lang="en-US" sz="1400" dirty="0">
                <a:solidFill>
                  <a:schemeClr val="accent1"/>
                </a:solidFill>
              </a:rPr>
              <a:t>public virtual </a:t>
            </a:r>
            <a:r>
              <a:rPr lang="en-US" sz="1400" dirty="0"/>
              <a:t>Task&lt;</a:t>
            </a:r>
            <a:r>
              <a:rPr lang="en-US" sz="1400" dirty="0" err="1"/>
              <a:t>HelloReply</a:t>
            </a:r>
            <a:r>
              <a:rPr lang="en-US" sz="1400" dirty="0"/>
              <a:t>&gt; </a:t>
            </a:r>
            <a:r>
              <a:rPr lang="en-US" sz="1400" dirty="0" err="1">
                <a:solidFill>
                  <a:schemeClr val="accent4">
                    <a:lumMod val="75000"/>
                  </a:schemeClr>
                </a:solidFill>
              </a:rPr>
              <a:t>SayHello</a:t>
            </a:r>
            <a:r>
              <a:rPr lang="en-US" sz="1400" dirty="0"/>
              <a:t>(</a:t>
            </a:r>
            <a:r>
              <a:rPr lang="en-US" sz="1400" dirty="0" err="1"/>
              <a:t>HelloRequest</a:t>
            </a:r>
            <a:r>
              <a:rPr lang="en-US" sz="1400" dirty="0"/>
              <a:t> request, </a:t>
            </a:r>
            <a:r>
              <a:rPr lang="en-US" sz="1400" dirty="0" err="1"/>
              <a:t>ServerCallContext</a:t>
            </a:r>
            <a:r>
              <a:rPr lang="en-US" sz="1400" dirty="0"/>
              <a:t> context)</a:t>
            </a:r>
          </a:p>
          <a:p>
            <a:r>
              <a:rPr lang="en-US" sz="1400" dirty="0"/>
              <a:t>    {</a:t>
            </a:r>
          </a:p>
          <a:p>
            <a:r>
              <a:rPr lang="en-US" sz="1400" dirty="0"/>
              <a:t>        </a:t>
            </a:r>
            <a:r>
              <a:rPr lang="en-US" sz="1400" dirty="0">
                <a:solidFill>
                  <a:schemeClr val="accent1"/>
                </a:solidFill>
              </a:rPr>
              <a:t>throw new </a:t>
            </a:r>
            <a:r>
              <a:rPr lang="en-US" sz="1400" dirty="0" err="1"/>
              <a:t>RpcException</a:t>
            </a:r>
            <a:r>
              <a:rPr lang="en-US" sz="1400" dirty="0"/>
              <a:t>(</a:t>
            </a:r>
            <a:r>
              <a:rPr lang="en-US" sz="1400" dirty="0">
                <a:solidFill>
                  <a:schemeClr val="accent1"/>
                </a:solidFill>
              </a:rPr>
              <a:t>new</a:t>
            </a:r>
            <a:r>
              <a:rPr lang="en-US" sz="1400" dirty="0"/>
              <a:t> Status(</a:t>
            </a:r>
            <a:r>
              <a:rPr lang="en-US" sz="1400" dirty="0" err="1"/>
              <a:t>StatusCode.Unimplemented</a:t>
            </a:r>
            <a:r>
              <a:rPr lang="en-US" sz="1400" dirty="0"/>
              <a:t>, ""));</a:t>
            </a:r>
          </a:p>
          <a:p>
            <a:r>
              <a:rPr lang="en-US" sz="1400" dirty="0"/>
              <a:t>    }</a:t>
            </a:r>
          </a:p>
          <a:p>
            <a:r>
              <a:rPr lang="en-US" sz="1400" dirty="0"/>
              <a:t>}</a:t>
            </a:r>
          </a:p>
          <a:p>
            <a:endParaRPr lang="en-US" sz="1400" dirty="0"/>
          </a:p>
          <a:p>
            <a:r>
              <a:rPr lang="en-US" sz="1400" dirty="0">
                <a:solidFill>
                  <a:schemeClr val="accent1"/>
                </a:solidFill>
              </a:rPr>
              <a:t>public class </a:t>
            </a:r>
            <a:r>
              <a:rPr lang="en-US" sz="1400" dirty="0" err="1">
                <a:solidFill>
                  <a:schemeClr val="accent4">
                    <a:lumMod val="75000"/>
                  </a:schemeClr>
                </a:solidFill>
              </a:rPr>
              <a:t>HelloRequest</a:t>
            </a:r>
            <a:endParaRPr lang="en-US" sz="1400" dirty="0">
              <a:solidFill>
                <a:schemeClr val="accent4">
                  <a:lumMod val="75000"/>
                </a:schemeClr>
              </a:solidFill>
            </a:endParaRPr>
          </a:p>
          <a:p>
            <a:r>
              <a:rPr lang="en-US" sz="1400" dirty="0"/>
              <a:t>{</a:t>
            </a:r>
          </a:p>
          <a:p>
            <a:r>
              <a:rPr lang="en-US" sz="1400" dirty="0"/>
              <a:t>    </a:t>
            </a:r>
            <a:r>
              <a:rPr lang="en-US" sz="1400" dirty="0">
                <a:solidFill>
                  <a:schemeClr val="accent1"/>
                </a:solidFill>
              </a:rPr>
              <a:t>public string </a:t>
            </a:r>
            <a:r>
              <a:rPr lang="en-US" sz="1400" dirty="0"/>
              <a:t>Name { </a:t>
            </a:r>
            <a:r>
              <a:rPr lang="en-US" sz="1400" dirty="0">
                <a:solidFill>
                  <a:schemeClr val="accent1"/>
                </a:solidFill>
              </a:rPr>
              <a:t>get</a:t>
            </a:r>
            <a:r>
              <a:rPr lang="en-US" sz="1400" dirty="0"/>
              <a:t>; </a:t>
            </a:r>
            <a:r>
              <a:rPr lang="en-US" sz="1400" dirty="0">
                <a:solidFill>
                  <a:schemeClr val="accent1"/>
                </a:solidFill>
              </a:rPr>
              <a:t>set</a:t>
            </a:r>
            <a:r>
              <a:rPr lang="en-US" sz="1400" dirty="0"/>
              <a:t>; }</a:t>
            </a:r>
          </a:p>
          <a:p>
            <a:r>
              <a:rPr lang="en-US" sz="1400" dirty="0"/>
              <a:t>}</a:t>
            </a:r>
          </a:p>
          <a:p>
            <a:endParaRPr lang="en-US" sz="1400" dirty="0"/>
          </a:p>
          <a:p>
            <a:r>
              <a:rPr lang="en-US" sz="1400" dirty="0">
                <a:solidFill>
                  <a:schemeClr val="accent1"/>
                </a:solidFill>
              </a:rPr>
              <a:t>public class </a:t>
            </a:r>
            <a:r>
              <a:rPr lang="en-US" sz="1400" dirty="0" err="1">
                <a:solidFill>
                  <a:schemeClr val="accent4">
                    <a:lumMod val="75000"/>
                  </a:schemeClr>
                </a:solidFill>
              </a:rPr>
              <a:t>HelloReply</a:t>
            </a:r>
            <a:endParaRPr lang="en-US" sz="1400" dirty="0">
              <a:solidFill>
                <a:schemeClr val="accent4">
                  <a:lumMod val="75000"/>
                </a:schemeClr>
              </a:solidFill>
            </a:endParaRPr>
          </a:p>
          <a:p>
            <a:r>
              <a:rPr lang="en-US" sz="1400" dirty="0"/>
              <a:t>{</a:t>
            </a:r>
          </a:p>
          <a:p>
            <a:r>
              <a:rPr lang="en-US" sz="1400" dirty="0"/>
              <a:t>    </a:t>
            </a:r>
            <a:r>
              <a:rPr lang="en-US" sz="1400" dirty="0">
                <a:solidFill>
                  <a:schemeClr val="accent1"/>
                </a:solidFill>
              </a:rPr>
              <a:t>public string </a:t>
            </a:r>
            <a:r>
              <a:rPr lang="en-US" sz="1400" dirty="0"/>
              <a:t>Message { </a:t>
            </a:r>
            <a:r>
              <a:rPr lang="en-US" sz="1400" dirty="0">
                <a:solidFill>
                  <a:schemeClr val="accent1"/>
                </a:solidFill>
              </a:rPr>
              <a:t>get</a:t>
            </a:r>
            <a:r>
              <a:rPr lang="en-US" sz="1400" dirty="0"/>
              <a:t>; </a:t>
            </a:r>
            <a:r>
              <a:rPr lang="en-US" sz="1400" dirty="0">
                <a:solidFill>
                  <a:schemeClr val="accent1"/>
                </a:solidFill>
              </a:rPr>
              <a:t>set</a:t>
            </a:r>
            <a:r>
              <a:rPr lang="en-US" sz="1400" dirty="0"/>
              <a:t>; }</a:t>
            </a:r>
          </a:p>
          <a:p>
            <a:r>
              <a:rPr lang="en-US" sz="1400" dirty="0"/>
              <a:t>}</a:t>
            </a:r>
          </a:p>
        </p:txBody>
      </p:sp>
    </p:spTree>
    <p:extLst>
      <p:ext uri="{BB962C8B-B14F-4D97-AF65-F5344CB8AC3E}">
        <p14:creationId xmlns:p14="http://schemas.microsoft.com/office/powerpoint/2010/main" val="287079846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7E0C8-FCDF-4374-A6E0-FEE96B4DB77C}"/>
              </a:ext>
            </a:extLst>
          </p:cNvPr>
          <p:cNvSpPr>
            <a:spLocks noGrp="1"/>
          </p:cNvSpPr>
          <p:nvPr>
            <p:ph type="title"/>
          </p:nvPr>
        </p:nvSpPr>
        <p:spPr>
          <a:xfrm>
            <a:off x="588263" y="457200"/>
            <a:ext cx="11018520" cy="553998"/>
          </a:xfrm>
        </p:spPr>
        <p:txBody>
          <a:bodyPr/>
          <a:lstStyle/>
          <a:p>
            <a:r>
              <a:rPr lang="en-US" dirty="0"/>
              <a:t>Create new gRPC services</a:t>
            </a:r>
          </a:p>
        </p:txBody>
      </p:sp>
      <p:sp>
        <p:nvSpPr>
          <p:cNvPr id="3" name="Content Placeholder 2">
            <a:extLst>
              <a:ext uri="{FF2B5EF4-FFF2-40B4-BE49-F238E27FC236}">
                <a16:creationId xmlns:a16="http://schemas.microsoft.com/office/drawing/2014/main" id="{7D1F7D55-71F4-42AE-A69B-1DEFB9300077}"/>
              </a:ext>
            </a:extLst>
          </p:cNvPr>
          <p:cNvSpPr>
            <a:spLocks noGrp="1"/>
          </p:cNvSpPr>
          <p:nvPr>
            <p:ph sz="quarter" idx="10"/>
          </p:nvPr>
        </p:nvSpPr>
        <p:spPr>
          <a:xfrm>
            <a:off x="584200" y="1435100"/>
            <a:ext cx="9957850" cy="1477328"/>
          </a:xfrm>
        </p:spPr>
        <p:txBody>
          <a:bodyPr/>
          <a:lstStyle/>
          <a:p>
            <a:r>
              <a:rPr lang="en-US" sz="2400" dirty="0"/>
              <a:t>By default the generated </a:t>
            </a:r>
            <a:r>
              <a:rPr lang="en-US" sz="2400" dirty="0" err="1"/>
              <a:t>GreeterBase</a:t>
            </a:r>
            <a:r>
              <a:rPr lang="en-US" sz="2400" dirty="0"/>
              <a:t> doesn't do anything. Its virtual </a:t>
            </a:r>
            <a:r>
              <a:rPr lang="en-US" sz="2400" dirty="0" err="1"/>
              <a:t>SayHello</a:t>
            </a:r>
            <a:r>
              <a:rPr lang="en-US" sz="2400" dirty="0"/>
              <a:t> method will return an UNIMPLEMENTED error to any clients that call it. For the service to be useful an app must create a concrete implementation of </a:t>
            </a:r>
            <a:r>
              <a:rPr lang="en-US" sz="2400" dirty="0" err="1"/>
              <a:t>GreeterBase</a:t>
            </a:r>
            <a:r>
              <a:rPr lang="en-US" sz="2400" dirty="0"/>
              <a:t>:</a:t>
            </a:r>
          </a:p>
        </p:txBody>
      </p:sp>
      <p:sp>
        <p:nvSpPr>
          <p:cNvPr id="6" name="TextBox 5">
            <a:extLst>
              <a:ext uri="{FF2B5EF4-FFF2-40B4-BE49-F238E27FC236}">
                <a16:creationId xmlns:a16="http://schemas.microsoft.com/office/drawing/2014/main" id="{086AF7CB-76F1-4D02-9B28-7EDBA97D2888}"/>
              </a:ext>
            </a:extLst>
          </p:cNvPr>
          <p:cNvSpPr txBox="1"/>
          <p:nvPr/>
        </p:nvSpPr>
        <p:spPr>
          <a:xfrm>
            <a:off x="2063068" y="3103126"/>
            <a:ext cx="9280027" cy="1600438"/>
          </a:xfrm>
          <a:prstGeom prst="rect">
            <a:avLst/>
          </a:prstGeom>
          <a:noFill/>
        </p:spPr>
        <p:txBody>
          <a:bodyPr wrap="square">
            <a:spAutoFit/>
          </a:bodyPr>
          <a:lstStyle/>
          <a:p>
            <a:r>
              <a:rPr lang="en-US" sz="1400" dirty="0">
                <a:solidFill>
                  <a:schemeClr val="accent1"/>
                </a:solidFill>
              </a:rPr>
              <a:t>public class</a:t>
            </a:r>
            <a:r>
              <a:rPr lang="en-US" sz="1400" dirty="0"/>
              <a:t> </a:t>
            </a:r>
            <a:r>
              <a:rPr lang="en-US" sz="1400" dirty="0" err="1">
                <a:solidFill>
                  <a:schemeClr val="accent4">
                    <a:lumMod val="75000"/>
                  </a:schemeClr>
                </a:solidFill>
              </a:rPr>
              <a:t>GreeterService</a:t>
            </a:r>
            <a:r>
              <a:rPr lang="en-US" sz="1400" dirty="0"/>
              <a:t> : </a:t>
            </a:r>
            <a:r>
              <a:rPr lang="en-US" sz="1400" dirty="0" err="1">
                <a:solidFill>
                  <a:schemeClr val="accent4">
                    <a:lumMod val="75000"/>
                  </a:schemeClr>
                </a:solidFill>
              </a:rPr>
              <a:t>GreeterBase</a:t>
            </a:r>
            <a:endParaRPr lang="en-US" sz="1400" dirty="0">
              <a:solidFill>
                <a:schemeClr val="accent4">
                  <a:lumMod val="75000"/>
                </a:schemeClr>
              </a:solidFill>
            </a:endParaRPr>
          </a:p>
          <a:p>
            <a:r>
              <a:rPr lang="en-US" sz="1400" dirty="0"/>
              <a:t>{</a:t>
            </a:r>
          </a:p>
          <a:p>
            <a:r>
              <a:rPr lang="en-US" sz="1400" dirty="0"/>
              <a:t>    </a:t>
            </a:r>
            <a:r>
              <a:rPr lang="en-US" sz="1400" dirty="0">
                <a:solidFill>
                  <a:schemeClr val="accent1"/>
                </a:solidFill>
              </a:rPr>
              <a:t>public override</a:t>
            </a:r>
            <a:r>
              <a:rPr lang="en-US" sz="1400" dirty="0"/>
              <a:t> Task&lt;</a:t>
            </a:r>
            <a:r>
              <a:rPr lang="en-US" sz="1400" dirty="0" err="1"/>
              <a:t>HelloReply</a:t>
            </a:r>
            <a:r>
              <a:rPr lang="en-US" sz="1400" dirty="0"/>
              <a:t>&gt; </a:t>
            </a:r>
            <a:r>
              <a:rPr lang="en-US" sz="1400" dirty="0" err="1">
                <a:solidFill>
                  <a:schemeClr val="accent4">
                    <a:lumMod val="75000"/>
                  </a:schemeClr>
                </a:solidFill>
              </a:rPr>
              <a:t>SayHello</a:t>
            </a:r>
            <a:r>
              <a:rPr lang="en-US" sz="1400" dirty="0"/>
              <a:t>(</a:t>
            </a:r>
            <a:r>
              <a:rPr lang="en-US" sz="1400" dirty="0" err="1"/>
              <a:t>HelloRequest</a:t>
            </a:r>
            <a:r>
              <a:rPr lang="en-US" sz="1400" dirty="0"/>
              <a:t> request, </a:t>
            </a:r>
            <a:r>
              <a:rPr lang="en-US" sz="1400" dirty="0" err="1"/>
              <a:t>ServerCallContext</a:t>
            </a:r>
            <a:r>
              <a:rPr lang="en-US" sz="1400" dirty="0"/>
              <a:t> context)</a:t>
            </a:r>
          </a:p>
          <a:p>
            <a:r>
              <a:rPr lang="en-US" sz="1400" dirty="0"/>
              <a:t>    {</a:t>
            </a:r>
          </a:p>
          <a:p>
            <a:r>
              <a:rPr lang="en-US" sz="1400" dirty="0"/>
              <a:t>        </a:t>
            </a:r>
            <a:r>
              <a:rPr lang="en-US" sz="1400" dirty="0">
                <a:solidFill>
                  <a:schemeClr val="accent1"/>
                </a:solidFill>
              </a:rPr>
              <a:t>return</a:t>
            </a:r>
            <a:r>
              <a:rPr lang="en-US" sz="1400" dirty="0"/>
              <a:t> </a:t>
            </a:r>
            <a:r>
              <a:rPr lang="en-US" sz="1400" dirty="0" err="1"/>
              <a:t>Task.FromResult</a:t>
            </a:r>
            <a:r>
              <a:rPr lang="en-US" sz="1400" dirty="0"/>
              <a:t>(</a:t>
            </a:r>
            <a:r>
              <a:rPr lang="en-US" sz="1400" dirty="0">
                <a:solidFill>
                  <a:schemeClr val="accent1"/>
                </a:solidFill>
              </a:rPr>
              <a:t>new</a:t>
            </a:r>
            <a:r>
              <a:rPr lang="en-US" sz="1400" dirty="0"/>
              <a:t> </a:t>
            </a:r>
            <a:r>
              <a:rPr lang="en-US" sz="1400" dirty="0" err="1"/>
              <a:t>HelloReply</a:t>
            </a:r>
            <a:r>
              <a:rPr lang="en-US" sz="1400" dirty="0"/>
              <a:t> { Message = </a:t>
            </a:r>
            <a:r>
              <a:rPr lang="en-US" sz="1400" dirty="0">
                <a:solidFill>
                  <a:srgbClr val="D83B01"/>
                </a:solidFill>
              </a:rPr>
              <a:t>$"Hello </a:t>
            </a:r>
            <a:r>
              <a:rPr lang="en-US" sz="1400" dirty="0"/>
              <a:t>{</a:t>
            </a:r>
            <a:r>
              <a:rPr lang="en-US" sz="1400" dirty="0" err="1">
                <a:solidFill>
                  <a:schemeClr val="accent1">
                    <a:lumMod val="75000"/>
                  </a:schemeClr>
                </a:solidFill>
              </a:rPr>
              <a:t>request</a:t>
            </a:r>
            <a:r>
              <a:rPr lang="en-US" sz="1400" dirty="0" err="1"/>
              <a:t>.Name</a:t>
            </a:r>
            <a:r>
              <a:rPr lang="en-US" sz="1400" dirty="0"/>
              <a:t>}</a:t>
            </a:r>
            <a:r>
              <a:rPr lang="en-US" sz="1400" dirty="0">
                <a:solidFill>
                  <a:srgbClr val="D83B01"/>
                </a:solidFill>
              </a:rPr>
              <a:t>"</a:t>
            </a:r>
            <a:r>
              <a:rPr lang="en-US" sz="1400" dirty="0"/>
              <a:t> });</a:t>
            </a:r>
          </a:p>
          <a:p>
            <a:r>
              <a:rPr lang="en-US" sz="1400" dirty="0"/>
              <a:t>    }</a:t>
            </a:r>
          </a:p>
          <a:p>
            <a:r>
              <a:rPr lang="en-US" sz="1400" dirty="0"/>
              <a:t>}</a:t>
            </a:r>
          </a:p>
        </p:txBody>
      </p:sp>
    </p:spTree>
    <p:extLst>
      <p:ext uri="{BB962C8B-B14F-4D97-AF65-F5344CB8AC3E}">
        <p14:creationId xmlns:p14="http://schemas.microsoft.com/office/powerpoint/2010/main" val="125026235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7E0C8-FCDF-4374-A6E0-FEE96B4DB77C}"/>
              </a:ext>
            </a:extLst>
          </p:cNvPr>
          <p:cNvSpPr>
            <a:spLocks noGrp="1"/>
          </p:cNvSpPr>
          <p:nvPr>
            <p:ph type="title"/>
          </p:nvPr>
        </p:nvSpPr>
        <p:spPr>
          <a:xfrm>
            <a:off x="588263" y="457200"/>
            <a:ext cx="11018520" cy="553998"/>
          </a:xfrm>
        </p:spPr>
        <p:txBody>
          <a:bodyPr/>
          <a:lstStyle/>
          <a:p>
            <a:r>
              <a:rPr lang="en-US" dirty="0"/>
              <a:t>Create new gRPC services</a:t>
            </a:r>
          </a:p>
        </p:txBody>
      </p:sp>
      <p:sp>
        <p:nvSpPr>
          <p:cNvPr id="3" name="Content Placeholder 2">
            <a:extLst>
              <a:ext uri="{FF2B5EF4-FFF2-40B4-BE49-F238E27FC236}">
                <a16:creationId xmlns:a16="http://schemas.microsoft.com/office/drawing/2014/main" id="{7D1F7D55-71F4-42AE-A69B-1DEFB9300077}"/>
              </a:ext>
            </a:extLst>
          </p:cNvPr>
          <p:cNvSpPr>
            <a:spLocks noGrp="1"/>
          </p:cNvSpPr>
          <p:nvPr>
            <p:ph sz="quarter" idx="10"/>
          </p:nvPr>
        </p:nvSpPr>
        <p:spPr>
          <a:xfrm>
            <a:off x="584200" y="1435100"/>
            <a:ext cx="9957850" cy="1797415"/>
          </a:xfrm>
        </p:spPr>
        <p:txBody>
          <a:bodyPr/>
          <a:lstStyle/>
          <a:p>
            <a:r>
              <a:rPr lang="en-US" sz="2400" dirty="0"/>
              <a:t>The </a:t>
            </a:r>
            <a:r>
              <a:rPr lang="en-US" sz="2400" dirty="0" err="1"/>
              <a:t>ServerCallContext</a:t>
            </a:r>
            <a:r>
              <a:rPr lang="en-US" sz="2400" dirty="0"/>
              <a:t> gives the context for a server-side call.</a:t>
            </a:r>
          </a:p>
          <a:p>
            <a:endParaRPr lang="en-US" sz="2400" dirty="0"/>
          </a:p>
          <a:p>
            <a:r>
              <a:rPr lang="en-US" sz="2000" dirty="0"/>
              <a:t>The service implementation is registered with the app. If the service is hosted by ASP.NET Core gRPC, it should be added to the routing pipeline with the </a:t>
            </a:r>
            <a:r>
              <a:rPr lang="en-US" sz="2000" dirty="0" err="1"/>
              <a:t>MapGrpcService</a:t>
            </a:r>
            <a:r>
              <a:rPr lang="en-US" sz="2000" dirty="0"/>
              <a:t> method</a:t>
            </a:r>
          </a:p>
        </p:txBody>
      </p:sp>
      <p:sp>
        <p:nvSpPr>
          <p:cNvPr id="7" name="TextBox 6">
            <a:extLst>
              <a:ext uri="{FF2B5EF4-FFF2-40B4-BE49-F238E27FC236}">
                <a16:creationId xmlns:a16="http://schemas.microsoft.com/office/drawing/2014/main" id="{226399A4-D4AF-4EDA-8DFF-05A0594CC12A}"/>
              </a:ext>
            </a:extLst>
          </p:cNvPr>
          <p:cNvSpPr txBox="1"/>
          <p:nvPr/>
        </p:nvSpPr>
        <p:spPr>
          <a:xfrm>
            <a:off x="3177729" y="3967494"/>
            <a:ext cx="6763536" cy="1178784"/>
          </a:xfrm>
          <a:prstGeom prst="rect">
            <a:avLst/>
          </a:prstGeom>
          <a:noFill/>
        </p:spPr>
        <p:txBody>
          <a:bodyPr wrap="square">
            <a:spAutoFit/>
          </a:bodyPr>
          <a:lstStyle/>
          <a:p>
            <a:r>
              <a:rPr lang="en-US" dirty="0" err="1"/>
              <a:t>app.UseEndpoints</a:t>
            </a:r>
            <a:r>
              <a:rPr lang="en-US" dirty="0"/>
              <a:t>(endpoints =&gt;</a:t>
            </a:r>
          </a:p>
          <a:p>
            <a:r>
              <a:rPr lang="en-US" dirty="0"/>
              <a:t>{</a:t>
            </a:r>
          </a:p>
          <a:p>
            <a:r>
              <a:rPr lang="en-US" dirty="0"/>
              <a:t>    </a:t>
            </a:r>
            <a:r>
              <a:rPr lang="en-US" dirty="0" err="1"/>
              <a:t>endpoints.MapGrpcService</a:t>
            </a:r>
            <a:r>
              <a:rPr lang="en-US" dirty="0"/>
              <a:t>&lt;</a:t>
            </a:r>
            <a:r>
              <a:rPr lang="en-US" dirty="0" err="1"/>
              <a:t>GreeterService</a:t>
            </a:r>
            <a:r>
              <a:rPr lang="en-US" dirty="0"/>
              <a:t>&gt;();</a:t>
            </a:r>
          </a:p>
          <a:p>
            <a:r>
              <a:rPr lang="en-US" dirty="0"/>
              <a:t>});</a:t>
            </a:r>
          </a:p>
        </p:txBody>
      </p:sp>
    </p:spTree>
    <p:extLst>
      <p:ext uri="{BB962C8B-B14F-4D97-AF65-F5344CB8AC3E}">
        <p14:creationId xmlns:p14="http://schemas.microsoft.com/office/powerpoint/2010/main" val="394213108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CF7F1-1EAF-46EA-B2B3-A626B49AA10C}"/>
              </a:ext>
            </a:extLst>
          </p:cNvPr>
          <p:cNvSpPr>
            <a:spLocks noGrp="1"/>
          </p:cNvSpPr>
          <p:nvPr>
            <p:ph type="title"/>
          </p:nvPr>
        </p:nvSpPr>
        <p:spPr>
          <a:xfrm>
            <a:off x="588263" y="457200"/>
            <a:ext cx="11018520" cy="553998"/>
          </a:xfrm>
        </p:spPr>
        <p:txBody>
          <a:bodyPr/>
          <a:lstStyle/>
          <a:p>
            <a:r>
              <a:rPr lang="en-US" dirty="0"/>
              <a:t>Implement gRPC methods</a:t>
            </a:r>
          </a:p>
        </p:txBody>
      </p:sp>
      <p:sp>
        <p:nvSpPr>
          <p:cNvPr id="3" name="Content Placeholder 2">
            <a:extLst>
              <a:ext uri="{FF2B5EF4-FFF2-40B4-BE49-F238E27FC236}">
                <a16:creationId xmlns:a16="http://schemas.microsoft.com/office/drawing/2014/main" id="{E44F80C1-EB8B-4C4D-ABED-DC4F56763EA6}"/>
              </a:ext>
            </a:extLst>
          </p:cNvPr>
          <p:cNvSpPr>
            <a:spLocks noGrp="1"/>
          </p:cNvSpPr>
          <p:nvPr>
            <p:ph sz="quarter" idx="10"/>
          </p:nvPr>
        </p:nvSpPr>
        <p:spPr>
          <a:xfrm>
            <a:off x="584200" y="1435100"/>
            <a:ext cx="4441221" cy="5213735"/>
          </a:xfrm>
        </p:spPr>
        <p:txBody>
          <a:bodyPr/>
          <a:lstStyle/>
          <a:p>
            <a:pPr marL="0" indent="0">
              <a:buNone/>
            </a:pPr>
            <a:r>
              <a:rPr lang="en-US" sz="1600" dirty="0"/>
              <a:t>A gRPC service can have different types of methods. How messages are sent and received by a service depends on the type of method defined. The gRPC method types are:</a:t>
            </a:r>
          </a:p>
          <a:p>
            <a:pPr marL="0" indent="0">
              <a:buNone/>
            </a:pPr>
            <a:endParaRPr lang="en-US" sz="1600" dirty="0"/>
          </a:p>
          <a:p>
            <a:pPr lvl="1"/>
            <a:r>
              <a:rPr lang="en-US" sz="1400" dirty="0"/>
              <a:t>Unary</a:t>
            </a:r>
          </a:p>
          <a:p>
            <a:pPr lvl="1"/>
            <a:r>
              <a:rPr lang="en-US" sz="1400" dirty="0"/>
              <a:t>Server </a:t>
            </a:r>
            <a:r>
              <a:rPr lang="en-US" sz="1400" dirty="0">
                <a:solidFill>
                  <a:schemeClr val="accent1"/>
                </a:solidFill>
              </a:rPr>
              <a:t>streaming</a:t>
            </a:r>
          </a:p>
          <a:p>
            <a:pPr lvl="1"/>
            <a:r>
              <a:rPr lang="en-US" sz="1400" dirty="0"/>
              <a:t>Client </a:t>
            </a:r>
            <a:r>
              <a:rPr lang="en-US" sz="1400" dirty="0">
                <a:solidFill>
                  <a:schemeClr val="accent1"/>
                </a:solidFill>
              </a:rPr>
              <a:t>streaming</a:t>
            </a:r>
          </a:p>
          <a:p>
            <a:pPr lvl="1"/>
            <a:r>
              <a:rPr lang="en-US" sz="1400" dirty="0"/>
              <a:t>Bi-directional </a:t>
            </a:r>
            <a:r>
              <a:rPr lang="en-US" sz="1400" dirty="0">
                <a:solidFill>
                  <a:schemeClr val="accent1"/>
                </a:solidFill>
              </a:rPr>
              <a:t>streaming</a:t>
            </a:r>
          </a:p>
          <a:p>
            <a:pPr lvl="1"/>
            <a:endParaRPr lang="en-US" sz="1400" dirty="0"/>
          </a:p>
          <a:p>
            <a:pPr marL="0" indent="0">
              <a:buNone/>
            </a:pPr>
            <a:r>
              <a:rPr lang="en-US" sz="1600" dirty="0"/>
              <a:t>Streaming calls are specified with the </a:t>
            </a:r>
            <a:r>
              <a:rPr lang="en-US" sz="1600" dirty="0">
                <a:solidFill>
                  <a:schemeClr val="accent1"/>
                </a:solidFill>
              </a:rPr>
              <a:t>stream</a:t>
            </a:r>
            <a:r>
              <a:rPr lang="en-US" sz="1600" dirty="0"/>
              <a:t> keyword in the .proto file. </a:t>
            </a:r>
            <a:r>
              <a:rPr lang="en-US" sz="1600" dirty="0">
                <a:solidFill>
                  <a:schemeClr val="accent1"/>
                </a:solidFill>
              </a:rPr>
              <a:t>stream</a:t>
            </a:r>
            <a:r>
              <a:rPr lang="en-US" sz="1600" dirty="0"/>
              <a:t> can be placed on a call's request message, response message, or both.</a:t>
            </a:r>
          </a:p>
          <a:p>
            <a:pPr marL="0" indent="0">
              <a:buNone/>
            </a:pPr>
            <a:endParaRPr lang="en-US" sz="1600" dirty="0"/>
          </a:p>
          <a:p>
            <a:pPr marL="0" indent="0">
              <a:buNone/>
            </a:pPr>
            <a:r>
              <a:rPr lang="en-US" sz="1600" dirty="0"/>
              <a:t>Each call type has a different method signature. Overriding generated methods from the abstract base service type in a concrete implementation ensures the correct arguments and return type are used</a:t>
            </a:r>
            <a:r>
              <a:rPr lang="en-US" sz="1800" dirty="0"/>
              <a:t>.</a:t>
            </a:r>
          </a:p>
        </p:txBody>
      </p:sp>
      <p:sp>
        <p:nvSpPr>
          <p:cNvPr id="5" name="TextBox 4">
            <a:extLst>
              <a:ext uri="{FF2B5EF4-FFF2-40B4-BE49-F238E27FC236}">
                <a16:creationId xmlns:a16="http://schemas.microsoft.com/office/drawing/2014/main" id="{AC040154-43EA-439F-88ED-EE89253821DD}"/>
              </a:ext>
            </a:extLst>
          </p:cNvPr>
          <p:cNvSpPr txBox="1"/>
          <p:nvPr/>
        </p:nvSpPr>
        <p:spPr>
          <a:xfrm>
            <a:off x="5129325" y="2130669"/>
            <a:ext cx="8774244" cy="3323987"/>
          </a:xfrm>
          <a:prstGeom prst="rect">
            <a:avLst/>
          </a:prstGeom>
          <a:noFill/>
        </p:spPr>
        <p:txBody>
          <a:bodyPr wrap="square">
            <a:spAutoFit/>
          </a:bodyPr>
          <a:lstStyle/>
          <a:p>
            <a:r>
              <a:rPr lang="en-US" sz="1400" dirty="0"/>
              <a:t>syntax = </a:t>
            </a:r>
            <a:r>
              <a:rPr lang="en-US" sz="1400" dirty="0">
                <a:solidFill>
                  <a:srgbClr val="D83B01"/>
                </a:solidFill>
              </a:rPr>
              <a:t>"proto3"</a:t>
            </a:r>
            <a:r>
              <a:rPr lang="en-US" sz="1400" dirty="0"/>
              <a:t>;</a:t>
            </a:r>
          </a:p>
          <a:p>
            <a:endParaRPr lang="en-US" sz="1400" dirty="0"/>
          </a:p>
          <a:p>
            <a:r>
              <a:rPr lang="en-US" sz="1400" dirty="0">
                <a:solidFill>
                  <a:schemeClr val="accent1"/>
                </a:solidFill>
              </a:rPr>
              <a:t>service</a:t>
            </a:r>
            <a:r>
              <a:rPr lang="en-US" sz="1400" dirty="0"/>
              <a:t> </a:t>
            </a:r>
            <a:r>
              <a:rPr lang="en-US" sz="1400" dirty="0" err="1">
                <a:solidFill>
                  <a:schemeClr val="accent4"/>
                </a:solidFill>
              </a:rPr>
              <a:t>ExampleService</a:t>
            </a:r>
            <a:r>
              <a:rPr lang="en-US" sz="1400" dirty="0"/>
              <a:t> {</a:t>
            </a:r>
          </a:p>
          <a:p>
            <a:r>
              <a:rPr lang="en-US" sz="1400" dirty="0">
                <a:solidFill>
                  <a:srgbClr val="107C10"/>
                </a:solidFill>
              </a:rPr>
              <a:t>  // Unary</a:t>
            </a:r>
          </a:p>
          <a:p>
            <a:r>
              <a:rPr lang="en-US" sz="1400" dirty="0"/>
              <a:t>  </a:t>
            </a:r>
            <a:r>
              <a:rPr lang="en-US" sz="1400" dirty="0" err="1">
                <a:solidFill>
                  <a:schemeClr val="accent1"/>
                </a:solidFill>
              </a:rPr>
              <a:t>rpc</a:t>
            </a:r>
            <a:r>
              <a:rPr lang="en-US" sz="1400" dirty="0"/>
              <a:t> </a:t>
            </a:r>
            <a:r>
              <a:rPr lang="en-US" sz="1400" dirty="0" err="1"/>
              <a:t>UnaryCall</a:t>
            </a:r>
            <a:r>
              <a:rPr lang="en-US" sz="1400" dirty="0"/>
              <a:t> (</a:t>
            </a:r>
            <a:r>
              <a:rPr lang="en-US" sz="1400" dirty="0" err="1"/>
              <a:t>ExampleRequest</a:t>
            </a:r>
            <a:r>
              <a:rPr lang="en-US" sz="1400" dirty="0"/>
              <a:t>) </a:t>
            </a:r>
            <a:r>
              <a:rPr lang="en-US" sz="1400" dirty="0">
                <a:solidFill>
                  <a:schemeClr val="accent1"/>
                </a:solidFill>
              </a:rPr>
              <a:t>returns</a:t>
            </a:r>
            <a:r>
              <a:rPr lang="en-US" sz="1400" dirty="0"/>
              <a:t> (</a:t>
            </a:r>
            <a:r>
              <a:rPr lang="en-US" sz="1400" dirty="0" err="1"/>
              <a:t>ExampleResponse</a:t>
            </a:r>
            <a:r>
              <a:rPr lang="en-US" sz="1400" dirty="0"/>
              <a:t>);</a:t>
            </a:r>
          </a:p>
          <a:p>
            <a:endParaRPr lang="en-US" sz="1400" dirty="0"/>
          </a:p>
          <a:p>
            <a:r>
              <a:rPr lang="en-US" sz="1400" dirty="0"/>
              <a:t>  </a:t>
            </a:r>
            <a:r>
              <a:rPr lang="en-US" sz="1400" dirty="0">
                <a:solidFill>
                  <a:srgbClr val="107C10"/>
                </a:solidFill>
              </a:rPr>
              <a:t>// Server streaming</a:t>
            </a:r>
          </a:p>
          <a:p>
            <a:r>
              <a:rPr lang="en-US" sz="1400" dirty="0"/>
              <a:t>  </a:t>
            </a:r>
            <a:r>
              <a:rPr lang="en-US" sz="1400" dirty="0" err="1">
                <a:solidFill>
                  <a:schemeClr val="accent1"/>
                </a:solidFill>
              </a:rPr>
              <a:t>rpc</a:t>
            </a:r>
            <a:r>
              <a:rPr lang="en-US" sz="1400" dirty="0"/>
              <a:t> </a:t>
            </a:r>
            <a:r>
              <a:rPr lang="en-US" sz="1400" dirty="0" err="1"/>
              <a:t>StreamingFromServer</a:t>
            </a:r>
            <a:r>
              <a:rPr lang="en-US" sz="1400" dirty="0"/>
              <a:t> (</a:t>
            </a:r>
            <a:r>
              <a:rPr lang="en-US" sz="1400" dirty="0" err="1"/>
              <a:t>ExampleRequest</a:t>
            </a:r>
            <a:r>
              <a:rPr lang="en-US" sz="1400" dirty="0"/>
              <a:t>) </a:t>
            </a:r>
            <a:r>
              <a:rPr lang="en-US" sz="1400" dirty="0">
                <a:solidFill>
                  <a:schemeClr val="accent1"/>
                </a:solidFill>
              </a:rPr>
              <a:t>returns</a:t>
            </a:r>
            <a:r>
              <a:rPr lang="en-US" sz="1400" dirty="0"/>
              <a:t> (</a:t>
            </a:r>
            <a:r>
              <a:rPr lang="en-US" sz="1400" dirty="0">
                <a:solidFill>
                  <a:schemeClr val="accent1"/>
                </a:solidFill>
              </a:rPr>
              <a:t>stream</a:t>
            </a:r>
            <a:r>
              <a:rPr lang="en-US" sz="1400" dirty="0"/>
              <a:t> </a:t>
            </a:r>
            <a:r>
              <a:rPr lang="en-US" sz="1400" dirty="0" err="1"/>
              <a:t>ExampleResponse</a:t>
            </a:r>
            <a:r>
              <a:rPr lang="en-US" sz="1400" dirty="0"/>
              <a:t>);</a:t>
            </a:r>
          </a:p>
          <a:p>
            <a:endParaRPr lang="en-US" sz="1400" dirty="0"/>
          </a:p>
          <a:p>
            <a:r>
              <a:rPr lang="en-US" sz="1400" dirty="0">
                <a:solidFill>
                  <a:srgbClr val="107C10"/>
                </a:solidFill>
              </a:rPr>
              <a:t>  // Client streaming</a:t>
            </a:r>
          </a:p>
          <a:p>
            <a:r>
              <a:rPr lang="en-US" sz="1400" dirty="0"/>
              <a:t>  </a:t>
            </a:r>
            <a:r>
              <a:rPr lang="en-US" sz="1400" dirty="0" err="1">
                <a:solidFill>
                  <a:schemeClr val="accent1"/>
                </a:solidFill>
              </a:rPr>
              <a:t>rpc</a:t>
            </a:r>
            <a:r>
              <a:rPr lang="en-US" sz="1400" dirty="0"/>
              <a:t> </a:t>
            </a:r>
            <a:r>
              <a:rPr lang="en-US" sz="1400" dirty="0" err="1"/>
              <a:t>StreamingFromClient</a:t>
            </a:r>
            <a:r>
              <a:rPr lang="en-US" sz="1400" dirty="0"/>
              <a:t> (</a:t>
            </a:r>
            <a:r>
              <a:rPr lang="en-US" sz="1400" dirty="0">
                <a:solidFill>
                  <a:schemeClr val="accent1"/>
                </a:solidFill>
              </a:rPr>
              <a:t>stream</a:t>
            </a:r>
            <a:r>
              <a:rPr lang="en-US" sz="1400" dirty="0"/>
              <a:t> </a:t>
            </a:r>
            <a:r>
              <a:rPr lang="en-US" sz="1400" dirty="0" err="1"/>
              <a:t>ExampleRequest</a:t>
            </a:r>
            <a:r>
              <a:rPr lang="en-US" sz="1400" dirty="0"/>
              <a:t>) </a:t>
            </a:r>
            <a:r>
              <a:rPr lang="en-US" sz="1400" dirty="0">
                <a:solidFill>
                  <a:schemeClr val="accent1"/>
                </a:solidFill>
              </a:rPr>
              <a:t>returns</a:t>
            </a:r>
            <a:r>
              <a:rPr lang="en-US" sz="1400" dirty="0"/>
              <a:t> (</a:t>
            </a:r>
            <a:r>
              <a:rPr lang="en-US" sz="1400" dirty="0" err="1"/>
              <a:t>ExampleResponse</a:t>
            </a:r>
            <a:r>
              <a:rPr lang="en-US" sz="1400" dirty="0"/>
              <a:t>);</a:t>
            </a:r>
          </a:p>
          <a:p>
            <a:endParaRPr lang="en-US" sz="1400" dirty="0"/>
          </a:p>
          <a:p>
            <a:r>
              <a:rPr lang="en-US" sz="1400" dirty="0"/>
              <a:t>  </a:t>
            </a:r>
            <a:r>
              <a:rPr lang="en-US" sz="1400" dirty="0">
                <a:solidFill>
                  <a:srgbClr val="107C10"/>
                </a:solidFill>
              </a:rPr>
              <a:t>// Bi-directional streaming</a:t>
            </a:r>
          </a:p>
          <a:p>
            <a:r>
              <a:rPr lang="en-US" sz="1400" dirty="0"/>
              <a:t>  </a:t>
            </a:r>
            <a:r>
              <a:rPr lang="en-US" sz="1400" dirty="0" err="1">
                <a:solidFill>
                  <a:schemeClr val="accent1"/>
                </a:solidFill>
              </a:rPr>
              <a:t>rpc</a:t>
            </a:r>
            <a:r>
              <a:rPr lang="en-US" sz="1400" dirty="0"/>
              <a:t> </a:t>
            </a:r>
            <a:r>
              <a:rPr lang="en-US" sz="1400" dirty="0" err="1"/>
              <a:t>StreamingBothWays</a:t>
            </a:r>
            <a:r>
              <a:rPr lang="en-US" sz="1400" dirty="0"/>
              <a:t> (</a:t>
            </a:r>
            <a:r>
              <a:rPr lang="en-US" sz="1400" dirty="0">
                <a:solidFill>
                  <a:schemeClr val="accent1"/>
                </a:solidFill>
              </a:rPr>
              <a:t>stream</a:t>
            </a:r>
            <a:r>
              <a:rPr lang="en-US" sz="1400" dirty="0"/>
              <a:t> </a:t>
            </a:r>
            <a:r>
              <a:rPr lang="en-US" sz="1400" dirty="0" err="1"/>
              <a:t>ExampleRequest</a:t>
            </a:r>
            <a:r>
              <a:rPr lang="en-US" sz="1400" dirty="0"/>
              <a:t>) </a:t>
            </a:r>
            <a:r>
              <a:rPr lang="en-US" sz="1400" dirty="0">
                <a:solidFill>
                  <a:schemeClr val="accent1"/>
                </a:solidFill>
              </a:rPr>
              <a:t>returns</a:t>
            </a:r>
            <a:r>
              <a:rPr lang="en-US" sz="1400" dirty="0"/>
              <a:t> (</a:t>
            </a:r>
            <a:r>
              <a:rPr lang="en-US" sz="1400" dirty="0">
                <a:solidFill>
                  <a:schemeClr val="accent1"/>
                </a:solidFill>
              </a:rPr>
              <a:t>stream</a:t>
            </a:r>
            <a:r>
              <a:rPr lang="en-US" sz="1400" dirty="0"/>
              <a:t> </a:t>
            </a:r>
            <a:r>
              <a:rPr lang="en-US" sz="1400" dirty="0" err="1"/>
              <a:t>ExampleResponse</a:t>
            </a:r>
            <a:r>
              <a:rPr lang="en-US" sz="1400" dirty="0"/>
              <a:t>);</a:t>
            </a:r>
          </a:p>
          <a:p>
            <a:r>
              <a:rPr lang="en-US" sz="1400" dirty="0"/>
              <a:t>}</a:t>
            </a:r>
          </a:p>
        </p:txBody>
      </p:sp>
    </p:spTree>
    <p:extLst>
      <p:ext uri="{BB962C8B-B14F-4D97-AF65-F5344CB8AC3E}">
        <p14:creationId xmlns:p14="http://schemas.microsoft.com/office/powerpoint/2010/main" val="39004359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CED45-1BC2-4BAD-9437-50EEB4E3E23D}"/>
              </a:ext>
            </a:extLst>
          </p:cNvPr>
          <p:cNvSpPr>
            <a:spLocks noGrp="1"/>
          </p:cNvSpPr>
          <p:nvPr>
            <p:ph type="title"/>
          </p:nvPr>
        </p:nvSpPr>
        <p:spPr/>
        <p:txBody>
          <a:bodyPr/>
          <a:lstStyle/>
          <a:p>
            <a:r>
              <a:rPr lang="en-US" dirty="0"/>
              <a:t>Unary method</a:t>
            </a:r>
          </a:p>
        </p:txBody>
      </p:sp>
      <p:sp>
        <p:nvSpPr>
          <p:cNvPr id="3" name="Content Placeholder 2">
            <a:extLst>
              <a:ext uri="{FF2B5EF4-FFF2-40B4-BE49-F238E27FC236}">
                <a16:creationId xmlns:a16="http://schemas.microsoft.com/office/drawing/2014/main" id="{2DA21683-6089-4E38-BE1E-4530422621B7}"/>
              </a:ext>
            </a:extLst>
          </p:cNvPr>
          <p:cNvSpPr>
            <a:spLocks noGrp="1"/>
          </p:cNvSpPr>
          <p:nvPr>
            <p:ph sz="quarter" idx="10"/>
          </p:nvPr>
        </p:nvSpPr>
        <p:spPr>
          <a:xfrm>
            <a:off x="584200" y="1435100"/>
            <a:ext cx="9372600" cy="2092881"/>
          </a:xfrm>
        </p:spPr>
        <p:txBody>
          <a:bodyPr/>
          <a:lstStyle/>
          <a:p>
            <a:r>
              <a:rPr lang="en-US" sz="2000" dirty="0"/>
              <a:t>A unary method gets the request message as a parameter, and returns the response. </a:t>
            </a:r>
          </a:p>
          <a:p>
            <a:endParaRPr lang="en-US" sz="2000" dirty="0"/>
          </a:p>
          <a:p>
            <a:r>
              <a:rPr lang="en-US" sz="2000" dirty="0"/>
              <a:t>A unary call is complete when the response is returned.</a:t>
            </a:r>
          </a:p>
          <a:p>
            <a:endParaRPr lang="en-US" sz="2000" dirty="0"/>
          </a:p>
          <a:p>
            <a:endParaRPr lang="en-US" sz="2000" dirty="0"/>
          </a:p>
        </p:txBody>
      </p:sp>
      <p:sp>
        <p:nvSpPr>
          <p:cNvPr id="5" name="TextBox 4">
            <a:extLst>
              <a:ext uri="{FF2B5EF4-FFF2-40B4-BE49-F238E27FC236}">
                <a16:creationId xmlns:a16="http://schemas.microsoft.com/office/drawing/2014/main" id="{5A24B74C-5186-44CB-8BA6-54B6DF2C0AC2}"/>
              </a:ext>
            </a:extLst>
          </p:cNvPr>
          <p:cNvSpPr txBox="1"/>
          <p:nvPr/>
        </p:nvSpPr>
        <p:spPr>
          <a:xfrm>
            <a:off x="3458308" y="3711038"/>
            <a:ext cx="6760306" cy="1993623"/>
          </a:xfrm>
          <a:prstGeom prst="rect">
            <a:avLst/>
          </a:prstGeom>
          <a:noFill/>
        </p:spPr>
        <p:txBody>
          <a:bodyPr wrap="square">
            <a:spAutoFit/>
          </a:bodyPr>
          <a:lstStyle/>
          <a:p>
            <a:r>
              <a:rPr lang="en-US" dirty="0"/>
              <a:t>public override Task&lt;</a:t>
            </a:r>
            <a:r>
              <a:rPr lang="en-US" dirty="0" err="1"/>
              <a:t>ExampleResponse</a:t>
            </a:r>
            <a:r>
              <a:rPr lang="en-US" dirty="0"/>
              <a:t>&gt; </a:t>
            </a:r>
            <a:r>
              <a:rPr lang="en-US" dirty="0" err="1"/>
              <a:t>UnaryCall</a:t>
            </a:r>
            <a:r>
              <a:rPr lang="en-US" dirty="0"/>
              <a:t>(</a:t>
            </a:r>
            <a:r>
              <a:rPr lang="en-US" dirty="0" err="1"/>
              <a:t>ExampleRequest</a:t>
            </a:r>
            <a:r>
              <a:rPr lang="en-US" dirty="0"/>
              <a:t> request,</a:t>
            </a:r>
          </a:p>
          <a:p>
            <a:r>
              <a:rPr lang="en-US" dirty="0"/>
              <a:t>    </a:t>
            </a:r>
            <a:r>
              <a:rPr lang="en-US" dirty="0" err="1"/>
              <a:t>ServerCallContext</a:t>
            </a:r>
            <a:r>
              <a:rPr lang="en-US" dirty="0"/>
              <a:t> context)</a:t>
            </a:r>
          </a:p>
          <a:p>
            <a:r>
              <a:rPr lang="en-US" dirty="0"/>
              <a:t>{</a:t>
            </a:r>
          </a:p>
          <a:p>
            <a:r>
              <a:rPr lang="en-US" dirty="0"/>
              <a:t>    var response = new </a:t>
            </a:r>
            <a:r>
              <a:rPr lang="en-US" dirty="0" err="1"/>
              <a:t>ExampleResponse</a:t>
            </a:r>
            <a:r>
              <a:rPr lang="en-US" dirty="0"/>
              <a:t>();</a:t>
            </a:r>
          </a:p>
          <a:p>
            <a:r>
              <a:rPr lang="en-US" dirty="0"/>
              <a:t>    return </a:t>
            </a:r>
            <a:r>
              <a:rPr lang="en-US" dirty="0" err="1"/>
              <a:t>Task.FromResult</a:t>
            </a:r>
            <a:r>
              <a:rPr lang="en-US" dirty="0"/>
              <a:t>(response);</a:t>
            </a:r>
          </a:p>
          <a:p>
            <a:r>
              <a:rPr lang="en-US" dirty="0"/>
              <a:t>}</a:t>
            </a:r>
          </a:p>
        </p:txBody>
      </p:sp>
    </p:spTree>
    <p:extLst>
      <p:ext uri="{BB962C8B-B14F-4D97-AF65-F5344CB8AC3E}">
        <p14:creationId xmlns:p14="http://schemas.microsoft.com/office/powerpoint/2010/main" val="39898473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CED45-1BC2-4BAD-9437-50EEB4E3E23D}"/>
              </a:ext>
            </a:extLst>
          </p:cNvPr>
          <p:cNvSpPr>
            <a:spLocks noGrp="1"/>
          </p:cNvSpPr>
          <p:nvPr>
            <p:ph type="title"/>
          </p:nvPr>
        </p:nvSpPr>
        <p:spPr/>
        <p:txBody>
          <a:bodyPr/>
          <a:lstStyle/>
          <a:p>
            <a:r>
              <a:rPr lang="en-US" dirty="0"/>
              <a:t>Unary method</a:t>
            </a:r>
          </a:p>
        </p:txBody>
      </p:sp>
      <p:sp>
        <p:nvSpPr>
          <p:cNvPr id="3" name="Content Placeholder 2">
            <a:extLst>
              <a:ext uri="{FF2B5EF4-FFF2-40B4-BE49-F238E27FC236}">
                <a16:creationId xmlns:a16="http://schemas.microsoft.com/office/drawing/2014/main" id="{2DA21683-6089-4E38-BE1E-4530422621B7}"/>
              </a:ext>
            </a:extLst>
          </p:cNvPr>
          <p:cNvSpPr>
            <a:spLocks noGrp="1"/>
          </p:cNvSpPr>
          <p:nvPr>
            <p:ph sz="quarter" idx="10"/>
          </p:nvPr>
        </p:nvSpPr>
        <p:spPr>
          <a:xfrm>
            <a:off x="584200" y="1435100"/>
            <a:ext cx="4917831" cy="4247317"/>
          </a:xfrm>
        </p:spPr>
        <p:txBody>
          <a:bodyPr/>
          <a:lstStyle/>
          <a:p>
            <a:r>
              <a:rPr lang="en-US" sz="2000" dirty="0"/>
              <a:t>Unary calls are the most similar to </a:t>
            </a:r>
            <a:r>
              <a:rPr lang="en-US" sz="2000" b="1" dirty="0"/>
              <a:t>actions on web API controllers</a:t>
            </a:r>
            <a:r>
              <a:rPr lang="en-US" sz="2000" dirty="0"/>
              <a:t>. </a:t>
            </a:r>
          </a:p>
          <a:p>
            <a:endParaRPr lang="en-US" sz="2000" dirty="0"/>
          </a:p>
          <a:p>
            <a:r>
              <a:rPr lang="en-US" sz="2000" dirty="0"/>
              <a:t>One important difference </a:t>
            </a:r>
            <a:r>
              <a:rPr lang="en-US" sz="2000" dirty="0" err="1"/>
              <a:t>gRPC</a:t>
            </a:r>
            <a:r>
              <a:rPr lang="en-US" sz="2000" dirty="0"/>
              <a:t> methods have from actions is </a:t>
            </a:r>
            <a:r>
              <a:rPr lang="en-US" sz="2000" dirty="0" err="1"/>
              <a:t>gRPC</a:t>
            </a:r>
            <a:r>
              <a:rPr lang="en-US" sz="2000" dirty="0"/>
              <a:t> methods are not able to bind parts of a request to </a:t>
            </a:r>
            <a:r>
              <a:rPr lang="en-US" sz="2000" b="1" dirty="0"/>
              <a:t>different method arguments</a:t>
            </a:r>
            <a:r>
              <a:rPr lang="en-US" sz="2000" dirty="0"/>
              <a:t>. </a:t>
            </a:r>
          </a:p>
          <a:p>
            <a:endParaRPr lang="en-US" sz="2000" dirty="0"/>
          </a:p>
          <a:p>
            <a:r>
              <a:rPr lang="en-US" sz="2000" dirty="0" err="1"/>
              <a:t>gRPC</a:t>
            </a:r>
            <a:r>
              <a:rPr lang="en-US" sz="2000" dirty="0"/>
              <a:t> methods always have </a:t>
            </a:r>
            <a:r>
              <a:rPr lang="en-US" sz="2000" b="1" dirty="0"/>
              <a:t>one message argument </a:t>
            </a:r>
            <a:r>
              <a:rPr lang="en-US" sz="2000" dirty="0"/>
              <a:t>for the incoming request data. Multiple values can still be sent to a </a:t>
            </a:r>
            <a:r>
              <a:rPr lang="en-US" sz="2000" dirty="0" err="1"/>
              <a:t>gRPC</a:t>
            </a:r>
            <a:r>
              <a:rPr lang="en-US" sz="2000" dirty="0"/>
              <a:t> service </a:t>
            </a:r>
            <a:r>
              <a:rPr lang="en-US" sz="2000" b="1" dirty="0"/>
              <a:t>by making them fields on the request message</a:t>
            </a:r>
            <a:r>
              <a:rPr lang="en-US" sz="2000" dirty="0"/>
              <a:t>:</a:t>
            </a:r>
          </a:p>
        </p:txBody>
      </p:sp>
      <p:sp>
        <p:nvSpPr>
          <p:cNvPr id="6" name="TextBox 5">
            <a:extLst>
              <a:ext uri="{FF2B5EF4-FFF2-40B4-BE49-F238E27FC236}">
                <a16:creationId xmlns:a16="http://schemas.microsoft.com/office/drawing/2014/main" id="{BD517049-7FA4-4628-9262-B9DAB01B8BDE}"/>
              </a:ext>
            </a:extLst>
          </p:cNvPr>
          <p:cNvSpPr txBox="1"/>
          <p:nvPr/>
        </p:nvSpPr>
        <p:spPr>
          <a:xfrm>
            <a:off x="6619633" y="2693137"/>
            <a:ext cx="6760306" cy="1450397"/>
          </a:xfrm>
          <a:prstGeom prst="rect">
            <a:avLst/>
          </a:prstGeom>
          <a:noFill/>
        </p:spPr>
        <p:txBody>
          <a:bodyPr wrap="square">
            <a:spAutoFit/>
          </a:bodyPr>
          <a:lstStyle/>
          <a:p>
            <a:r>
              <a:rPr lang="en-US" dirty="0">
                <a:solidFill>
                  <a:schemeClr val="accent1"/>
                </a:solidFill>
              </a:rPr>
              <a:t>message</a:t>
            </a:r>
            <a:r>
              <a:rPr lang="en-US" dirty="0"/>
              <a:t> </a:t>
            </a:r>
            <a:r>
              <a:rPr lang="en-US" dirty="0" err="1">
                <a:solidFill>
                  <a:srgbClr val="008575"/>
                </a:solidFill>
              </a:rPr>
              <a:t>ExampleRequest</a:t>
            </a:r>
            <a:r>
              <a:rPr lang="en-US" dirty="0"/>
              <a:t> {</a:t>
            </a:r>
          </a:p>
          <a:p>
            <a:r>
              <a:rPr lang="en-US" dirty="0"/>
              <a:t>    </a:t>
            </a:r>
            <a:r>
              <a:rPr lang="en-US" dirty="0">
                <a:solidFill>
                  <a:schemeClr val="accent1"/>
                </a:solidFill>
              </a:rPr>
              <a:t>int32</a:t>
            </a:r>
            <a:r>
              <a:rPr lang="en-US" dirty="0"/>
              <a:t> </a:t>
            </a:r>
            <a:r>
              <a:rPr lang="en-US" dirty="0" err="1"/>
              <a:t>pageIndex</a:t>
            </a:r>
            <a:r>
              <a:rPr lang="en-US" dirty="0"/>
              <a:t> = 1;</a:t>
            </a:r>
          </a:p>
          <a:p>
            <a:r>
              <a:rPr lang="en-US" dirty="0"/>
              <a:t>    </a:t>
            </a:r>
            <a:r>
              <a:rPr lang="en-US" dirty="0">
                <a:solidFill>
                  <a:schemeClr val="accent1"/>
                </a:solidFill>
              </a:rPr>
              <a:t>int32</a:t>
            </a:r>
            <a:r>
              <a:rPr lang="en-US" dirty="0"/>
              <a:t> </a:t>
            </a:r>
            <a:r>
              <a:rPr lang="en-US" dirty="0" err="1"/>
              <a:t>pageSize</a:t>
            </a:r>
            <a:r>
              <a:rPr lang="en-US" dirty="0"/>
              <a:t> = 2;</a:t>
            </a:r>
          </a:p>
          <a:p>
            <a:r>
              <a:rPr lang="en-US" dirty="0"/>
              <a:t>    </a:t>
            </a:r>
            <a:r>
              <a:rPr lang="en-US" dirty="0">
                <a:solidFill>
                  <a:schemeClr val="accent1"/>
                </a:solidFill>
              </a:rPr>
              <a:t>bool</a:t>
            </a:r>
            <a:r>
              <a:rPr lang="en-US" dirty="0"/>
              <a:t> </a:t>
            </a:r>
            <a:r>
              <a:rPr lang="en-US" dirty="0" err="1"/>
              <a:t>isDescending</a:t>
            </a:r>
            <a:r>
              <a:rPr lang="en-US" dirty="0"/>
              <a:t> = 3;</a:t>
            </a:r>
          </a:p>
          <a:p>
            <a:r>
              <a:rPr lang="en-US" dirty="0"/>
              <a:t>}</a:t>
            </a:r>
          </a:p>
        </p:txBody>
      </p:sp>
    </p:spTree>
    <p:extLst>
      <p:ext uri="{BB962C8B-B14F-4D97-AF65-F5344CB8AC3E}">
        <p14:creationId xmlns:p14="http://schemas.microsoft.com/office/powerpoint/2010/main" val="15810567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7E32-9B4E-44B5-B2D9-9B673081A64B}"/>
              </a:ext>
            </a:extLst>
          </p:cNvPr>
          <p:cNvSpPr>
            <a:spLocks noGrp="1"/>
          </p:cNvSpPr>
          <p:nvPr>
            <p:ph type="title"/>
          </p:nvPr>
        </p:nvSpPr>
        <p:spPr/>
        <p:txBody>
          <a:bodyPr/>
          <a:lstStyle/>
          <a:p>
            <a:r>
              <a:rPr lang="en-US" dirty="0"/>
              <a:t>Clean Architecture</a:t>
            </a:r>
          </a:p>
        </p:txBody>
      </p:sp>
      <p:pic>
        <p:nvPicPr>
          <p:cNvPr id="5" name="Content Placeholder 4" descr="Diagram&#10;&#10;Description automatically generated">
            <a:extLst>
              <a:ext uri="{FF2B5EF4-FFF2-40B4-BE49-F238E27FC236}">
                <a16:creationId xmlns:a16="http://schemas.microsoft.com/office/drawing/2014/main" id="{C00DC782-31FD-41FD-9F70-A8F182A7BA54}"/>
              </a:ext>
            </a:extLst>
          </p:cNvPr>
          <p:cNvPicPr>
            <a:picLocks noGrp="1" noChangeAspect="1"/>
          </p:cNvPicPr>
          <p:nvPr>
            <p:ph sz="quarter" idx="10"/>
          </p:nvPr>
        </p:nvPicPr>
        <p:blipFill>
          <a:blip r:embed="rId2"/>
          <a:stretch>
            <a:fillRect/>
          </a:stretch>
        </p:blipFill>
        <p:spPr>
          <a:xfrm>
            <a:off x="5141098" y="1450213"/>
            <a:ext cx="6465685" cy="5258757"/>
          </a:xfrm>
        </p:spPr>
      </p:pic>
      <p:sp>
        <p:nvSpPr>
          <p:cNvPr id="6" name="Content Placeholder 2">
            <a:extLst>
              <a:ext uri="{FF2B5EF4-FFF2-40B4-BE49-F238E27FC236}">
                <a16:creationId xmlns:a16="http://schemas.microsoft.com/office/drawing/2014/main" id="{36C2D633-471C-4A46-9EDD-17153B897903}"/>
              </a:ext>
            </a:extLst>
          </p:cNvPr>
          <p:cNvSpPr txBox="1">
            <a:spLocks/>
          </p:cNvSpPr>
          <p:nvPr/>
        </p:nvSpPr>
        <p:spPr>
          <a:xfrm>
            <a:off x="584200" y="1435100"/>
            <a:ext cx="4441221" cy="480131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Clean Domain Driven Design Onion Architecture </a:t>
            </a:r>
          </a:p>
          <a:p>
            <a:pPr marL="0" indent="0">
              <a:buFont typeface="Wingdings" panose="05000000000000000000" pitchFamily="2" charset="2"/>
              <a:buNone/>
            </a:pPr>
            <a:endParaRPr lang="en-US" sz="2000" dirty="0"/>
          </a:p>
          <a:p>
            <a:pPr lvl="1"/>
            <a:r>
              <a:rPr lang="en-US" sz="1800" dirty="0"/>
              <a:t>All Dependency point inner ward to the domain layer</a:t>
            </a:r>
          </a:p>
          <a:p>
            <a:pPr lvl="1"/>
            <a:r>
              <a:rPr lang="en-US" sz="1800" dirty="0"/>
              <a:t>Expose internals through a well define interface and contracts</a:t>
            </a:r>
          </a:p>
          <a:p>
            <a:pPr lvl="1"/>
            <a:r>
              <a:rPr lang="en-US" sz="1800" dirty="0"/>
              <a:t>Client streaming</a:t>
            </a:r>
          </a:p>
          <a:p>
            <a:pPr lvl="1"/>
            <a:r>
              <a:rPr lang="en-US" sz="1800" dirty="0"/>
              <a:t>Bi-directional streaming</a:t>
            </a:r>
          </a:p>
          <a:p>
            <a:pPr lvl="1"/>
            <a:endParaRPr lang="en-US" sz="1800" dirty="0"/>
          </a:p>
          <a:p>
            <a:pPr marL="0" indent="0">
              <a:buFont typeface="Wingdings" panose="05000000000000000000" pitchFamily="2" charset="2"/>
              <a:buNone/>
            </a:pPr>
            <a:r>
              <a:rPr lang="en-US" sz="2000" dirty="0"/>
              <a:t>Streaming calls are specified with the stream keyword in the .proto file. stream can be placed on a call's request message, response message, or both.</a:t>
            </a:r>
          </a:p>
        </p:txBody>
      </p:sp>
    </p:spTree>
    <p:extLst>
      <p:ext uri="{BB962C8B-B14F-4D97-AF65-F5344CB8AC3E}">
        <p14:creationId xmlns:p14="http://schemas.microsoft.com/office/powerpoint/2010/main" val="97564183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56949-F31F-425A-ADB6-B7C30EB2C06A}"/>
              </a:ext>
            </a:extLst>
          </p:cNvPr>
          <p:cNvSpPr>
            <a:spLocks noGrp="1"/>
          </p:cNvSpPr>
          <p:nvPr>
            <p:ph type="title"/>
          </p:nvPr>
        </p:nvSpPr>
        <p:spPr>
          <a:xfrm>
            <a:off x="588263" y="457200"/>
            <a:ext cx="11018520" cy="553998"/>
          </a:xfrm>
        </p:spPr>
        <p:txBody>
          <a:bodyPr/>
          <a:lstStyle/>
          <a:p>
            <a:r>
              <a:rPr lang="en-US" dirty="0"/>
              <a:t>Server streaming method</a:t>
            </a:r>
          </a:p>
        </p:txBody>
      </p:sp>
      <p:sp>
        <p:nvSpPr>
          <p:cNvPr id="3" name="Content Placeholder 2">
            <a:extLst>
              <a:ext uri="{FF2B5EF4-FFF2-40B4-BE49-F238E27FC236}">
                <a16:creationId xmlns:a16="http://schemas.microsoft.com/office/drawing/2014/main" id="{B6BC9246-7DCE-418B-B44E-77170A2AA4B2}"/>
              </a:ext>
            </a:extLst>
          </p:cNvPr>
          <p:cNvSpPr>
            <a:spLocks noGrp="1"/>
          </p:cNvSpPr>
          <p:nvPr>
            <p:ph sz="quarter" idx="10"/>
          </p:nvPr>
        </p:nvSpPr>
        <p:spPr>
          <a:xfrm>
            <a:off x="584199" y="1435100"/>
            <a:ext cx="5332047" cy="2991588"/>
          </a:xfrm>
        </p:spPr>
        <p:txBody>
          <a:bodyPr/>
          <a:lstStyle/>
          <a:p>
            <a:r>
              <a:rPr lang="en-US" sz="1800" dirty="0"/>
              <a:t>A server streaming method gets the request message as a parameter. </a:t>
            </a:r>
          </a:p>
          <a:p>
            <a:endParaRPr lang="en-US" sz="1800" dirty="0"/>
          </a:p>
          <a:p>
            <a:r>
              <a:rPr lang="en-US" sz="1800" dirty="0"/>
              <a:t>Because multiple messages can be streamed back to the caller, </a:t>
            </a:r>
            <a:r>
              <a:rPr lang="en-US" sz="1800" b="1" dirty="0" err="1"/>
              <a:t>responseStream.WriteAsync</a:t>
            </a:r>
            <a:r>
              <a:rPr lang="en-US" sz="1800" b="1" dirty="0"/>
              <a:t> </a:t>
            </a:r>
            <a:r>
              <a:rPr lang="en-US" sz="1800" dirty="0"/>
              <a:t>is used to send response messages. </a:t>
            </a:r>
          </a:p>
          <a:p>
            <a:endParaRPr lang="en-US" sz="1800" dirty="0"/>
          </a:p>
          <a:p>
            <a:r>
              <a:rPr lang="en-US" sz="1800" dirty="0"/>
              <a:t>A server streaming call is complete when the method returns.</a:t>
            </a:r>
          </a:p>
        </p:txBody>
      </p:sp>
      <p:sp>
        <p:nvSpPr>
          <p:cNvPr id="5" name="TextBox 4">
            <a:extLst>
              <a:ext uri="{FF2B5EF4-FFF2-40B4-BE49-F238E27FC236}">
                <a16:creationId xmlns:a16="http://schemas.microsoft.com/office/drawing/2014/main" id="{5B419657-67CC-4FC8-8F0E-679CBCADFA7B}"/>
              </a:ext>
            </a:extLst>
          </p:cNvPr>
          <p:cNvSpPr txBox="1"/>
          <p:nvPr/>
        </p:nvSpPr>
        <p:spPr>
          <a:xfrm>
            <a:off x="6010032" y="1435100"/>
            <a:ext cx="6760306" cy="2826158"/>
          </a:xfrm>
          <a:prstGeom prst="rect">
            <a:avLst/>
          </a:prstGeom>
          <a:noFill/>
        </p:spPr>
        <p:txBody>
          <a:bodyPr wrap="square">
            <a:spAutoFit/>
          </a:bodyPr>
          <a:lstStyle/>
          <a:p>
            <a:r>
              <a:rPr lang="en-US" sz="1600" dirty="0">
                <a:solidFill>
                  <a:schemeClr val="accent1"/>
                </a:solidFill>
              </a:rPr>
              <a:t>public</a:t>
            </a:r>
            <a:r>
              <a:rPr lang="en-US" sz="1600" dirty="0"/>
              <a:t> </a:t>
            </a:r>
            <a:r>
              <a:rPr lang="en-US" sz="1600" dirty="0">
                <a:solidFill>
                  <a:schemeClr val="accent1"/>
                </a:solidFill>
              </a:rPr>
              <a:t>override</a:t>
            </a:r>
            <a:r>
              <a:rPr lang="en-US" sz="1600" dirty="0"/>
              <a:t> </a:t>
            </a:r>
            <a:r>
              <a:rPr lang="en-US" sz="1600" dirty="0">
                <a:solidFill>
                  <a:schemeClr val="accent1"/>
                </a:solidFill>
              </a:rPr>
              <a:t>async</a:t>
            </a:r>
            <a:r>
              <a:rPr lang="en-US" sz="1600" dirty="0"/>
              <a:t> Task </a:t>
            </a:r>
            <a:r>
              <a:rPr lang="en-US" sz="1600" dirty="0" err="1">
                <a:solidFill>
                  <a:schemeClr val="accent4"/>
                </a:solidFill>
              </a:rPr>
              <a:t>StreamingFromServer</a:t>
            </a:r>
            <a:r>
              <a:rPr lang="en-US" sz="1600" dirty="0"/>
              <a:t>(</a:t>
            </a:r>
            <a:r>
              <a:rPr lang="en-US" sz="1600" dirty="0" err="1"/>
              <a:t>ExampleRequest</a:t>
            </a:r>
            <a:r>
              <a:rPr lang="en-US" sz="1600" dirty="0"/>
              <a:t> request,</a:t>
            </a:r>
          </a:p>
          <a:p>
            <a:r>
              <a:rPr lang="en-US" sz="1600" dirty="0"/>
              <a:t>    </a:t>
            </a:r>
            <a:r>
              <a:rPr lang="en-US" sz="1600" dirty="0" err="1"/>
              <a:t>IServerStreamWriter</a:t>
            </a:r>
            <a:r>
              <a:rPr lang="en-US" sz="1600" dirty="0"/>
              <a:t>&lt;</a:t>
            </a:r>
            <a:r>
              <a:rPr lang="en-US" sz="1600" dirty="0" err="1"/>
              <a:t>ExampleResponse</a:t>
            </a:r>
            <a:r>
              <a:rPr lang="en-US" sz="1600" dirty="0"/>
              <a:t>&gt; </a:t>
            </a:r>
            <a:r>
              <a:rPr lang="en-US" sz="1600" dirty="0" err="1"/>
              <a:t>responseStream</a:t>
            </a:r>
            <a:r>
              <a:rPr lang="en-US" sz="1600" dirty="0"/>
              <a:t>, </a:t>
            </a:r>
            <a:r>
              <a:rPr lang="en-US" sz="1600" dirty="0" err="1"/>
              <a:t>ServerCallContext</a:t>
            </a:r>
            <a:r>
              <a:rPr lang="en-US" sz="1600" dirty="0"/>
              <a:t> context)</a:t>
            </a:r>
          </a:p>
          <a:p>
            <a:r>
              <a:rPr lang="en-US" sz="1600" dirty="0"/>
              <a:t>{</a:t>
            </a:r>
          </a:p>
          <a:p>
            <a:r>
              <a:rPr lang="en-US" sz="1600" dirty="0"/>
              <a:t>    </a:t>
            </a:r>
            <a:r>
              <a:rPr lang="en-US" sz="1600" dirty="0">
                <a:solidFill>
                  <a:schemeClr val="accent1"/>
                </a:solidFill>
              </a:rPr>
              <a:t>for</a:t>
            </a:r>
            <a:r>
              <a:rPr lang="en-US" sz="1600" dirty="0"/>
              <a:t> (</a:t>
            </a:r>
            <a:r>
              <a:rPr lang="en-US" sz="1600" dirty="0">
                <a:solidFill>
                  <a:schemeClr val="accent1"/>
                </a:solidFill>
              </a:rPr>
              <a:t>var</a:t>
            </a:r>
            <a:r>
              <a:rPr lang="en-US" sz="1600" dirty="0"/>
              <a:t> </a:t>
            </a:r>
            <a:r>
              <a:rPr lang="en-US" sz="1600" dirty="0" err="1"/>
              <a:t>i</a:t>
            </a:r>
            <a:r>
              <a:rPr lang="en-US" sz="1600" dirty="0"/>
              <a:t> = 0; </a:t>
            </a:r>
            <a:r>
              <a:rPr lang="en-US" sz="1600" dirty="0" err="1"/>
              <a:t>i</a:t>
            </a:r>
            <a:r>
              <a:rPr lang="en-US" sz="1600" dirty="0"/>
              <a:t> &lt; 5; </a:t>
            </a:r>
            <a:r>
              <a:rPr lang="en-US" sz="1600" dirty="0" err="1"/>
              <a:t>i</a:t>
            </a:r>
            <a:r>
              <a:rPr lang="en-US" sz="1600" dirty="0"/>
              <a:t>++)</a:t>
            </a:r>
          </a:p>
          <a:p>
            <a:r>
              <a:rPr lang="en-US" sz="1600" dirty="0"/>
              <a:t>    {</a:t>
            </a:r>
          </a:p>
          <a:p>
            <a:r>
              <a:rPr lang="en-US" sz="1600" dirty="0"/>
              <a:t>        </a:t>
            </a:r>
            <a:r>
              <a:rPr lang="en-US" sz="1600" dirty="0">
                <a:solidFill>
                  <a:schemeClr val="accent1"/>
                </a:solidFill>
              </a:rPr>
              <a:t>await</a:t>
            </a:r>
            <a:r>
              <a:rPr lang="en-US" sz="1600" dirty="0"/>
              <a:t> </a:t>
            </a:r>
            <a:r>
              <a:rPr lang="en-US" sz="1600" dirty="0" err="1"/>
              <a:t>responseStream.WriteAsync</a:t>
            </a:r>
            <a:r>
              <a:rPr lang="en-US" sz="1600" dirty="0"/>
              <a:t>(</a:t>
            </a:r>
            <a:r>
              <a:rPr lang="en-US" sz="1600" dirty="0">
                <a:solidFill>
                  <a:schemeClr val="accent1"/>
                </a:solidFill>
              </a:rPr>
              <a:t>new</a:t>
            </a:r>
            <a:r>
              <a:rPr lang="en-US" sz="1600" dirty="0"/>
              <a:t> </a:t>
            </a:r>
            <a:r>
              <a:rPr lang="en-US" sz="1600" dirty="0" err="1"/>
              <a:t>ExampleResponse</a:t>
            </a:r>
            <a:r>
              <a:rPr lang="en-US" sz="1600" dirty="0"/>
              <a:t>());</a:t>
            </a:r>
          </a:p>
          <a:p>
            <a:r>
              <a:rPr lang="en-US" sz="1600" dirty="0"/>
              <a:t>        </a:t>
            </a:r>
            <a:r>
              <a:rPr lang="en-US" sz="1600" dirty="0">
                <a:solidFill>
                  <a:schemeClr val="accent1"/>
                </a:solidFill>
              </a:rPr>
              <a:t>await</a:t>
            </a:r>
            <a:r>
              <a:rPr lang="en-US" sz="1600" dirty="0"/>
              <a:t> </a:t>
            </a:r>
            <a:r>
              <a:rPr lang="en-US" sz="1600" dirty="0" err="1"/>
              <a:t>Task.Delay</a:t>
            </a:r>
            <a:r>
              <a:rPr lang="en-US" sz="1600" dirty="0"/>
              <a:t>(</a:t>
            </a:r>
            <a:r>
              <a:rPr lang="en-US" sz="1600" dirty="0" err="1"/>
              <a:t>TimeSpan.FromSeconds</a:t>
            </a:r>
            <a:r>
              <a:rPr lang="en-US" sz="1600" dirty="0"/>
              <a:t>(1));</a:t>
            </a:r>
          </a:p>
          <a:p>
            <a:r>
              <a:rPr lang="en-US" sz="1600" dirty="0"/>
              <a:t>    }</a:t>
            </a:r>
          </a:p>
          <a:p>
            <a:r>
              <a:rPr lang="en-US" sz="1600" dirty="0"/>
              <a:t>}</a:t>
            </a:r>
          </a:p>
        </p:txBody>
      </p:sp>
    </p:spTree>
    <p:extLst>
      <p:ext uri="{BB962C8B-B14F-4D97-AF65-F5344CB8AC3E}">
        <p14:creationId xmlns:p14="http://schemas.microsoft.com/office/powerpoint/2010/main" val="348227150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56949-F31F-425A-ADB6-B7C30EB2C06A}"/>
              </a:ext>
            </a:extLst>
          </p:cNvPr>
          <p:cNvSpPr>
            <a:spLocks noGrp="1"/>
          </p:cNvSpPr>
          <p:nvPr>
            <p:ph type="title"/>
          </p:nvPr>
        </p:nvSpPr>
        <p:spPr>
          <a:xfrm>
            <a:off x="588263" y="457200"/>
            <a:ext cx="11018520" cy="553998"/>
          </a:xfrm>
        </p:spPr>
        <p:txBody>
          <a:bodyPr/>
          <a:lstStyle/>
          <a:p>
            <a:r>
              <a:rPr lang="en-US" dirty="0"/>
              <a:t>Server streaming method</a:t>
            </a:r>
          </a:p>
        </p:txBody>
      </p:sp>
      <p:sp>
        <p:nvSpPr>
          <p:cNvPr id="3" name="Content Placeholder 2">
            <a:extLst>
              <a:ext uri="{FF2B5EF4-FFF2-40B4-BE49-F238E27FC236}">
                <a16:creationId xmlns:a16="http://schemas.microsoft.com/office/drawing/2014/main" id="{B6BC9246-7DCE-418B-B44E-77170A2AA4B2}"/>
              </a:ext>
            </a:extLst>
          </p:cNvPr>
          <p:cNvSpPr>
            <a:spLocks noGrp="1"/>
          </p:cNvSpPr>
          <p:nvPr>
            <p:ph sz="quarter" idx="10"/>
          </p:nvPr>
        </p:nvSpPr>
        <p:spPr>
          <a:xfrm>
            <a:off x="584199" y="1435100"/>
            <a:ext cx="5511801" cy="5127558"/>
          </a:xfrm>
        </p:spPr>
        <p:txBody>
          <a:bodyPr/>
          <a:lstStyle/>
          <a:p>
            <a:r>
              <a:rPr lang="en-US" sz="1600" dirty="0"/>
              <a:t>The client has </a:t>
            </a:r>
            <a:r>
              <a:rPr lang="en-US" sz="1600" b="1" dirty="0"/>
              <a:t>no way to send additional messages </a:t>
            </a:r>
            <a:r>
              <a:rPr lang="en-US" sz="1600" dirty="0"/>
              <a:t>or data </a:t>
            </a:r>
            <a:r>
              <a:rPr lang="en-US" sz="1600" b="1" dirty="0"/>
              <a:t>once the server streaming </a:t>
            </a:r>
            <a:r>
              <a:rPr lang="en-US" sz="1600" dirty="0"/>
              <a:t>method has started. </a:t>
            </a:r>
          </a:p>
          <a:p>
            <a:endParaRPr lang="en-US" sz="1600" dirty="0"/>
          </a:p>
          <a:p>
            <a:r>
              <a:rPr lang="en-US" sz="1600" dirty="0"/>
              <a:t>Some </a:t>
            </a:r>
            <a:r>
              <a:rPr lang="en-US" sz="1600" b="1" dirty="0"/>
              <a:t>streaming methods are designed to run forever</a:t>
            </a:r>
            <a:r>
              <a:rPr lang="en-US" sz="1600" dirty="0"/>
              <a:t>. </a:t>
            </a:r>
          </a:p>
          <a:p>
            <a:endParaRPr lang="en-US" sz="1600" dirty="0"/>
          </a:p>
          <a:p>
            <a:r>
              <a:rPr lang="en-US" sz="1600" dirty="0"/>
              <a:t>For </a:t>
            </a:r>
            <a:r>
              <a:rPr lang="en-US" sz="1600" b="1" dirty="0"/>
              <a:t>continuous streaming methods</a:t>
            </a:r>
            <a:r>
              <a:rPr lang="en-US" sz="1600" dirty="0"/>
              <a:t>, a </a:t>
            </a:r>
            <a:r>
              <a:rPr lang="en-US" sz="1600" b="1" dirty="0"/>
              <a:t>client</a:t>
            </a:r>
            <a:r>
              <a:rPr lang="en-US" sz="1600" dirty="0"/>
              <a:t> can </a:t>
            </a:r>
            <a:r>
              <a:rPr lang="en-US" sz="1600" b="1" dirty="0"/>
              <a:t>cancel</a:t>
            </a:r>
            <a:r>
              <a:rPr lang="en-US" sz="1600" dirty="0"/>
              <a:t> the call when it's no longer needed. </a:t>
            </a:r>
          </a:p>
          <a:p>
            <a:endParaRPr lang="en-US" sz="1600" dirty="0"/>
          </a:p>
          <a:p>
            <a:r>
              <a:rPr lang="en-US" sz="1600" dirty="0"/>
              <a:t>When cancellation happens the client sends a signal to the server and the </a:t>
            </a:r>
            <a:r>
              <a:rPr lang="en-US" sz="1600" b="1" dirty="0">
                <a:hlinkClick r:id="rId2"/>
              </a:rPr>
              <a:t>ServerCallContext.CancellationToken</a:t>
            </a:r>
            <a:r>
              <a:rPr lang="en-US" sz="1600" b="1" dirty="0"/>
              <a:t> </a:t>
            </a:r>
            <a:r>
              <a:rPr lang="en-US" sz="1600" dirty="0"/>
              <a:t>is raised. </a:t>
            </a:r>
          </a:p>
          <a:p>
            <a:endParaRPr lang="en-US" sz="1600" dirty="0"/>
          </a:p>
          <a:p>
            <a:r>
              <a:rPr lang="en-US" sz="1600" dirty="0"/>
              <a:t>The </a:t>
            </a:r>
            <a:r>
              <a:rPr lang="en-US" sz="1600" b="1" dirty="0" err="1"/>
              <a:t>CancellationToken</a:t>
            </a:r>
            <a:r>
              <a:rPr lang="en-US" sz="1600" dirty="0"/>
              <a:t> token should be used on the server with async methods so that:</a:t>
            </a:r>
          </a:p>
          <a:p>
            <a:endParaRPr lang="en-US" sz="1600" dirty="0"/>
          </a:p>
          <a:p>
            <a:pPr lvl="1"/>
            <a:r>
              <a:rPr lang="en-US" sz="1400" dirty="0"/>
              <a:t>Any asynchronous work is canceled together with the streaming call.</a:t>
            </a:r>
          </a:p>
          <a:p>
            <a:pPr lvl="1"/>
            <a:endParaRPr lang="en-US" sz="1400" dirty="0"/>
          </a:p>
          <a:p>
            <a:pPr lvl="1"/>
            <a:r>
              <a:rPr lang="en-US" sz="1400" dirty="0"/>
              <a:t>The method exits quickly.</a:t>
            </a:r>
          </a:p>
        </p:txBody>
      </p:sp>
      <p:sp>
        <p:nvSpPr>
          <p:cNvPr id="6" name="TextBox 5">
            <a:extLst>
              <a:ext uri="{FF2B5EF4-FFF2-40B4-BE49-F238E27FC236}">
                <a16:creationId xmlns:a16="http://schemas.microsoft.com/office/drawing/2014/main" id="{807F23C4-213E-407A-AC0B-8293456B20A6}"/>
              </a:ext>
            </a:extLst>
          </p:cNvPr>
          <p:cNvSpPr txBox="1"/>
          <p:nvPr/>
        </p:nvSpPr>
        <p:spPr>
          <a:xfrm>
            <a:off x="6096000" y="1435100"/>
            <a:ext cx="6760306" cy="3072380"/>
          </a:xfrm>
          <a:prstGeom prst="rect">
            <a:avLst/>
          </a:prstGeom>
          <a:noFill/>
        </p:spPr>
        <p:txBody>
          <a:bodyPr wrap="square">
            <a:spAutoFit/>
          </a:bodyPr>
          <a:lstStyle/>
          <a:p>
            <a:r>
              <a:rPr lang="en-US" sz="1600" dirty="0">
                <a:solidFill>
                  <a:schemeClr val="accent1"/>
                </a:solidFill>
              </a:rPr>
              <a:t>public</a:t>
            </a:r>
            <a:r>
              <a:rPr lang="en-US" sz="1600" dirty="0"/>
              <a:t> </a:t>
            </a:r>
            <a:r>
              <a:rPr lang="en-US" sz="1600" dirty="0">
                <a:solidFill>
                  <a:schemeClr val="accent1"/>
                </a:solidFill>
              </a:rPr>
              <a:t>override</a:t>
            </a:r>
            <a:r>
              <a:rPr lang="en-US" sz="1600" dirty="0"/>
              <a:t> </a:t>
            </a:r>
            <a:r>
              <a:rPr lang="en-US" sz="1600" dirty="0">
                <a:solidFill>
                  <a:schemeClr val="accent1"/>
                </a:solidFill>
              </a:rPr>
              <a:t>async</a:t>
            </a:r>
            <a:r>
              <a:rPr lang="en-US" sz="1600" dirty="0"/>
              <a:t> Task </a:t>
            </a:r>
            <a:r>
              <a:rPr lang="en-US" sz="1600" dirty="0" err="1">
                <a:solidFill>
                  <a:schemeClr val="accent4"/>
                </a:solidFill>
              </a:rPr>
              <a:t>StreamingFromServer</a:t>
            </a:r>
            <a:r>
              <a:rPr lang="en-US" sz="1600" dirty="0"/>
              <a:t>(</a:t>
            </a:r>
            <a:r>
              <a:rPr lang="en-US" sz="1600" dirty="0" err="1"/>
              <a:t>ExampleRequest</a:t>
            </a:r>
            <a:r>
              <a:rPr lang="en-US" sz="1600" dirty="0"/>
              <a:t> request,</a:t>
            </a:r>
          </a:p>
          <a:p>
            <a:r>
              <a:rPr lang="en-US" sz="1600" dirty="0"/>
              <a:t>    </a:t>
            </a:r>
            <a:r>
              <a:rPr lang="en-US" sz="1600" dirty="0" err="1"/>
              <a:t>IServerStreamWriter</a:t>
            </a:r>
            <a:r>
              <a:rPr lang="en-US" sz="1600" dirty="0"/>
              <a:t>&lt;</a:t>
            </a:r>
            <a:r>
              <a:rPr lang="en-US" sz="1600" dirty="0" err="1"/>
              <a:t>ExampleResponse</a:t>
            </a:r>
            <a:r>
              <a:rPr lang="en-US" sz="1600" dirty="0"/>
              <a:t>&gt; </a:t>
            </a:r>
            <a:r>
              <a:rPr lang="en-US" sz="1600" dirty="0" err="1"/>
              <a:t>responseStream</a:t>
            </a:r>
            <a:r>
              <a:rPr lang="en-US" sz="1600" dirty="0"/>
              <a:t>, </a:t>
            </a:r>
            <a:r>
              <a:rPr lang="en-US" sz="1600" dirty="0" err="1"/>
              <a:t>ServerCallContext</a:t>
            </a:r>
            <a:r>
              <a:rPr lang="en-US" sz="1600" dirty="0"/>
              <a:t> context)</a:t>
            </a:r>
          </a:p>
          <a:p>
            <a:r>
              <a:rPr lang="en-US" sz="1600" dirty="0"/>
              <a:t>{</a:t>
            </a:r>
          </a:p>
          <a:p>
            <a:r>
              <a:rPr lang="en-US" sz="1600" dirty="0"/>
              <a:t>    </a:t>
            </a:r>
            <a:r>
              <a:rPr lang="en-US" sz="1600" dirty="0">
                <a:solidFill>
                  <a:schemeClr val="accent1"/>
                </a:solidFill>
              </a:rPr>
              <a:t>while</a:t>
            </a:r>
            <a:r>
              <a:rPr lang="en-US" sz="1600" dirty="0"/>
              <a:t> (!</a:t>
            </a:r>
            <a:r>
              <a:rPr lang="en-US" sz="1600" dirty="0" err="1"/>
              <a:t>context.CancellationToken.IsCancellationRequested</a:t>
            </a:r>
            <a:r>
              <a:rPr lang="en-US" sz="1600" dirty="0"/>
              <a:t>)</a:t>
            </a:r>
          </a:p>
          <a:p>
            <a:r>
              <a:rPr lang="en-US" sz="1600" dirty="0"/>
              <a:t>    {</a:t>
            </a:r>
          </a:p>
          <a:p>
            <a:r>
              <a:rPr lang="en-US" sz="1600" dirty="0"/>
              <a:t>        </a:t>
            </a:r>
            <a:r>
              <a:rPr lang="en-US" sz="1600" dirty="0">
                <a:solidFill>
                  <a:schemeClr val="accent1"/>
                </a:solidFill>
              </a:rPr>
              <a:t>await</a:t>
            </a:r>
            <a:r>
              <a:rPr lang="en-US" sz="1600" dirty="0"/>
              <a:t> </a:t>
            </a:r>
            <a:r>
              <a:rPr lang="en-US" sz="1600" dirty="0" err="1"/>
              <a:t>responseStream.WriteAsync</a:t>
            </a:r>
            <a:r>
              <a:rPr lang="en-US" sz="1600" dirty="0"/>
              <a:t>(</a:t>
            </a:r>
            <a:r>
              <a:rPr lang="en-US" sz="1600" dirty="0">
                <a:solidFill>
                  <a:schemeClr val="accent1"/>
                </a:solidFill>
              </a:rPr>
              <a:t>new</a:t>
            </a:r>
            <a:r>
              <a:rPr lang="en-US" sz="1600" dirty="0"/>
              <a:t> </a:t>
            </a:r>
            <a:r>
              <a:rPr lang="en-US" sz="1600" dirty="0" err="1"/>
              <a:t>ExampleResponse</a:t>
            </a:r>
            <a:r>
              <a:rPr lang="en-US" sz="1600" dirty="0"/>
              <a:t>());</a:t>
            </a:r>
          </a:p>
          <a:p>
            <a:r>
              <a:rPr lang="en-US" sz="1600" dirty="0"/>
              <a:t>        </a:t>
            </a:r>
            <a:r>
              <a:rPr lang="en-US" sz="1600" dirty="0">
                <a:solidFill>
                  <a:schemeClr val="accent1"/>
                </a:solidFill>
              </a:rPr>
              <a:t>await</a:t>
            </a:r>
            <a:r>
              <a:rPr lang="en-US" sz="1600" dirty="0"/>
              <a:t> </a:t>
            </a:r>
            <a:r>
              <a:rPr lang="en-US" sz="1600" dirty="0" err="1"/>
              <a:t>Task.Delay</a:t>
            </a:r>
            <a:r>
              <a:rPr lang="en-US" sz="1600" dirty="0"/>
              <a:t>(</a:t>
            </a:r>
            <a:r>
              <a:rPr lang="en-US" sz="1600" dirty="0" err="1"/>
              <a:t>TimeSpan.FromSeconds</a:t>
            </a:r>
            <a:r>
              <a:rPr lang="en-US" sz="1600" dirty="0"/>
              <a:t>(1), </a:t>
            </a:r>
            <a:r>
              <a:rPr lang="en-US" sz="1600" dirty="0" err="1"/>
              <a:t>context.CancellationToken</a:t>
            </a:r>
            <a:r>
              <a:rPr lang="en-US" sz="1600" dirty="0"/>
              <a:t>);</a:t>
            </a:r>
          </a:p>
          <a:p>
            <a:r>
              <a:rPr lang="en-US" sz="1600" dirty="0"/>
              <a:t>    }</a:t>
            </a:r>
          </a:p>
          <a:p>
            <a:r>
              <a:rPr lang="en-US" sz="1600" dirty="0"/>
              <a:t>}</a:t>
            </a:r>
          </a:p>
        </p:txBody>
      </p:sp>
    </p:spTree>
    <p:extLst>
      <p:ext uri="{BB962C8B-B14F-4D97-AF65-F5344CB8AC3E}">
        <p14:creationId xmlns:p14="http://schemas.microsoft.com/office/powerpoint/2010/main" val="214486028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56949-F31F-425A-ADB6-B7C30EB2C06A}"/>
              </a:ext>
            </a:extLst>
          </p:cNvPr>
          <p:cNvSpPr>
            <a:spLocks noGrp="1"/>
          </p:cNvSpPr>
          <p:nvPr>
            <p:ph type="title"/>
          </p:nvPr>
        </p:nvSpPr>
        <p:spPr>
          <a:xfrm>
            <a:off x="588263" y="457200"/>
            <a:ext cx="11018520" cy="553998"/>
          </a:xfrm>
        </p:spPr>
        <p:txBody>
          <a:bodyPr/>
          <a:lstStyle/>
          <a:p>
            <a:r>
              <a:rPr lang="en-US" dirty="0"/>
              <a:t>Client streaming method</a:t>
            </a:r>
          </a:p>
        </p:txBody>
      </p:sp>
      <p:sp>
        <p:nvSpPr>
          <p:cNvPr id="3" name="Content Placeholder 2">
            <a:extLst>
              <a:ext uri="{FF2B5EF4-FFF2-40B4-BE49-F238E27FC236}">
                <a16:creationId xmlns:a16="http://schemas.microsoft.com/office/drawing/2014/main" id="{B6BC9246-7DCE-418B-B44E-77170A2AA4B2}"/>
              </a:ext>
            </a:extLst>
          </p:cNvPr>
          <p:cNvSpPr>
            <a:spLocks noGrp="1"/>
          </p:cNvSpPr>
          <p:nvPr>
            <p:ph sz="quarter" idx="10"/>
          </p:nvPr>
        </p:nvSpPr>
        <p:spPr>
          <a:xfrm>
            <a:off x="584200" y="1435100"/>
            <a:ext cx="9286630" cy="1428083"/>
          </a:xfrm>
        </p:spPr>
        <p:txBody>
          <a:bodyPr/>
          <a:lstStyle/>
          <a:p>
            <a:r>
              <a:rPr lang="en-US" sz="1600" dirty="0"/>
              <a:t>A client streaming method starts without the method receiving a message. </a:t>
            </a:r>
          </a:p>
          <a:p>
            <a:endParaRPr lang="en-US" sz="1600" dirty="0"/>
          </a:p>
          <a:p>
            <a:r>
              <a:rPr lang="en-US" sz="1600" dirty="0"/>
              <a:t>The </a:t>
            </a:r>
            <a:r>
              <a:rPr lang="en-US" sz="1600" b="1" dirty="0" err="1"/>
              <a:t>requestStream</a:t>
            </a:r>
            <a:r>
              <a:rPr lang="en-US" sz="1600" dirty="0"/>
              <a:t> parameter is used to read messages from the client. </a:t>
            </a:r>
          </a:p>
          <a:p>
            <a:endParaRPr lang="en-US" sz="1600" dirty="0"/>
          </a:p>
          <a:p>
            <a:r>
              <a:rPr lang="en-US" sz="1600" dirty="0"/>
              <a:t>A client streaming call is complete when a response message is returned:</a:t>
            </a:r>
            <a:endParaRPr lang="en-US" sz="1400" dirty="0"/>
          </a:p>
        </p:txBody>
      </p:sp>
      <p:sp>
        <p:nvSpPr>
          <p:cNvPr id="7" name="TextBox 6">
            <a:extLst>
              <a:ext uri="{FF2B5EF4-FFF2-40B4-BE49-F238E27FC236}">
                <a16:creationId xmlns:a16="http://schemas.microsoft.com/office/drawing/2014/main" id="{84E2FB28-2A64-4B10-8E9A-F76BC60DFA07}"/>
              </a:ext>
            </a:extLst>
          </p:cNvPr>
          <p:cNvSpPr txBox="1"/>
          <p:nvPr/>
        </p:nvSpPr>
        <p:spPr>
          <a:xfrm>
            <a:off x="3110524" y="3429000"/>
            <a:ext cx="8339014" cy="2246769"/>
          </a:xfrm>
          <a:prstGeom prst="rect">
            <a:avLst/>
          </a:prstGeom>
          <a:noFill/>
        </p:spPr>
        <p:txBody>
          <a:bodyPr wrap="square">
            <a:spAutoFit/>
          </a:bodyPr>
          <a:lstStyle/>
          <a:p>
            <a:r>
              <a:rPr lang="en-US" sz="1400" dirty="0">
                <a:solidFill>
                  <a:schemeClr val="accent1"/>
                </a:solidFill>
              </a:rPr>
              <a:t>public</a:t>
            </a:r>
            <a:r>
              <a:rPr lang="en-US" sz="1400" dirty="0"/>
              <a:t> </a:t>
            </a:r>
            <a:r>
              <a:rPr lang="en-US" sz="1400" dirty="0">
                <a:solidFill>
                  <a:schemeClr val="accent1"/>
                </a:solidFill>
              </a:rPr>
              <a:t>override</a:t>
            </a:r>
            <a:r>
              <a:rPr lang="en-US" sz="1400" dirty="0"/>
              <a:t> </a:t>
            </a:r>
            <a:r>
              <a:rPr lang="en-US" sz="1400" dirty="0">
                <a:solidFill>
                  <a:schemeClr val="accent1"/>
                </a:solidFill>
              </a:rPr>
              <a:t>async</a:t>
            </a:r>
            <a:r>
              <a:rPr lang="en-US" sz="1400" dirty="0"/>
              <a:t> Task&lt;</a:t>
            </a:r>
            <a:r>
              <a:rPr lang="en-US" sz="1400" dirty="0" err="1"/>
              <a:t>ExampleResponse</a:t>
            </a:r>
            <a:r>
              <a:rPr lang="en-US" sz="1400" dirty="0"/>
              <a:t>&gt; </a:t>
            </a:r>
            <a:r>
              <a:rPr lang="en-US" sz="1400" dirty="0" err="1">
                <a:solidFill>
                  <a:schemeClr val="accent4"/>
                </a:solidFill>
              </a:rPr>
              <a:t>StreamingFromClient</a:t>
            </a:r>
            <a:r>
              <a:rPr lang="en-US" sz="1400" dirty="0"/>
              <a:t>(</a:t>
            </a:r>
          </a:p>
          <a:p>
            <a:r>
              <a:rPr lang="en-US" sz="1400" dirty="0"/>
              <a:t>    </a:t>
            </a:r>
            <a:r>
              <a:rPr lang="en-US" sz="1400" dirty="0" err="1"/>
              <a:t>IAsyncStreamReader</a:t>
            </a:r>
            <a:r>
              <a:rPr lang="en-US" sz="1400" dirty="0"/>
              <a:t>&lt;</a:t>
            </a:r>
            <a:r>
              <a:rPr lang="en-US" sz="1400" dirty="0" err="1"/>
              <a:t>ExampleRequest</a:t>
            </a:r>
            <a:r>
              <a:rPr lang="en-US" sz="1400" dirty="0"/>
              <a:t>&gt; </a:t>
            </a:r>
            <a:r>
              <a:rPr lang="en-US" sz="1400" dirty="0" err="1"/>
              <a:t>requestStream</a:t>
            </a:r>
            <a:r>
              <a:rPr lang="en-US" sz="1400" dirty="0"/>
              <a:t>, </a:t>
            </a:r>
            <a:r>
              <a:rPr lang="en-US" sz="1400" dirty="0" err="1"/>
              <a:t>ServerCallContext</a:t>
            </a:r>
            <a:r>
              <a:rPr lang="en-US" sz="1400" dirty="0"/>
              <a:t> context)</a:t>
            </a:r>
          </a:p>
          <a:p>
            <a:r>
              <a:rPr lang="en-US" sz="1400" dirty="0"/>
              <a:t>{</a:t>
            </a:r>
          </a:p>
          <a:p>
            <a:r>
              <a:rPr lang="en-US" sz="1400" dirty="0"/>
              <a:t>    </a:t>
            </a:r>
            <a:r>
              <a:rPr lang="en-US" sz="1400" dirty="0">
                <a:solidFill>
                  <a:schemeClr val="accent1"/>
                </a:solidFill>
              </a:rPr>
              <a:t>while</a:t>
            </a:r>
            <a:r>
              <a:rPr lang="en-US" sz="1400" dirty="0"/>
              <a:t> (</a:t>
            </a:r>
            <a:r>
              <a:rPr lang="en-US" sz="1400" dirty="0">
                <a:solidFill>
                  <a:schemeClr val="accent1"/>
                </a:solidFill>
              </a:rPr>
              <a:t>await</a:t>
            </a:r>
            <a:r>
              <a:rPr lang="en-US" sz="1400" dirty="0"/>
              <a:t> </a:t>
            </a:r>
            <a:r>
              <a:rPr lang="en-US" sz="1400" dirty="0" err="1"/>
              <a:t>requestStream.MoveNext</a:t>
            </a:r>
            <a:r>
              <a:rPr lang="en-US" sz="1400" dirty="0"/>
              <a:t>())</a:t>
            </a:r>
          </a:p>
          <a:p>
            <a:r>
              <a:rPr lang="en-US" sz="1400" dirty="0"/>
              <a:t>    {</a:t>
            </a:r>
          </a:p>
          <a:p>
            <a:r>
              <a:rPr lang="en-US" sz="1400" dirty="0"/>
              <a:t>        </a:t>
            </a:r>
            <a:r>
              <a:rPr lang="en-US" sz="1400" dirty="0">
                <a:solidFill>
                  <a:schemeClr val="accent1"/>
                </a:solidFill>
              </a:rPr>
              <a:t>var</a:t>
            </a:r>
            <a:r>
              <a:rPr lang="en-US" sz="1400" dirty="0"/>
              <a:t> message = </a:t>
            </a:r>
            <a:r>
              <a:rPr lang="en-US" sz="1400" dirty="0" err="1"/>
              <a:t>requestStream.Current</a:t>
            </a:r>
            <a:r>
              <a:rPr lang="en-US" sz="1400" dirty="0"/>
              <a:t>;</a:t>
            </a:r>
          </a:p>
          <a:p>
            <a:r>
              <a:rPr lang="en-US" sz="1400" dirty="0"/>
              <a:t>        </a:t>
            </a:r>
            <a:r>
              <a:rPr lang="en-US" sz="1400" dirty="0">
                <a:solidFill>
                  <a:srgbClr val="008575"/>
                </a:solidFill>
              </a:rPr>
              <a:t>// ...</a:t>
            </a:r>
          </a:p>
          <a:p>
            <a:r>
              <a:rPr lang="en-US" sz="1400" dirty="0"/>
              <a:t>    }</a:t>
            </a:r>
          </a:p>
          <a:p>
            <a:r>
              <a:rPr lang="en-US" sz="1400" dirty="0"/>
              <a:t>    return </a:t>
            </a:r>
            <a:r>
              <a:rPr lang="en-US" sz="1400" dirty="0">
                <a:solidFill>
                  <a:schemeClr val="accent1"/>
                </a:solidFill>
              </a:rPr>
              <a:t>new</a:t>
            </a:r>
            <a:r>
              <a:rPr lang="en-US" sz="1400" dirty="0"/>
              <a:t> </a:t>
            </a:r>
            <a:r>
              <a:rPr lang="en-US" sz="1400" dirty="0" err="1"/>
              <a:t>ExampleResponse</a:t>
            </a:r>
            <a:r>
              <a:rPr lang="en-US" sz="1400" dirty="0"/>
              <a:t>();</a:t>
            </a:r>
          </a:p>
          <a:p>
            <a:r>
              <a:rPr lang="en-US" sz="1400" dirty="0"/>
              <a:t>}</a:t>
            </a:r>
          </a:p>
        </p:txBody>
      </p:sp>
    </p:spTree>
    <p:extLst>
      <p:ext uri="{BB962C8B-B14F-4D97-AF65-F5344CB8AC3E}">
        <p14:creationId xmlns:p14="http://schemas.microsoft.com/office/powerpoint/2010/main" val="312094631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56949-F31F-425A-ADB6-B7C30EB2C06A}"/>
              </a:ext>
            </a:extLst>
          </p:cNvPr>
          <p:cNvSpPr>
            <a:spLocks noGrp="1"/>
          </p:cNvSpPr>
          <p:nvPr>
            <p:ph type="title"/>
          </p:nvPr>
        </p:nvSpPr>
        <p:spPr>
          <a:xfrm>
            <a:off x="588263" y="457200"/>
            <a:ext cx="11018520" cy="553998"/>
          </a:xfrm>
        </p:spPr>
        <p:txBody>
          <a:bodyPr/>
          <a:lstStyle/>
          <a:p>
            <a:r>
              <a:rPr lang="en-US" dirty="0"/>
              <a:t>Client streaming method</a:t>
            </a:r>
          </a:p>
        </p:txBody>
      </p:sp>
      <p:sp>
        <p:nvSpPr>
          <p:cNvPr id="3" name="Content Placeholder 2">
            <a:extLst>
              <a:ext uri="{FF2B5EF4-FFF2-40B4-BE49-F238E27FC236}">
                <a16:creationId xmlns:a16="http://schemas.microsoft.com/office/drawing/2014/main" id="{B6BC9246-7DCE-418B-B44E-77170A2AA4B2}"/>
              </a:ext>
            </a:extLst>
          </p:cNvPr>
          <p:cNvSpPr>
            <a:spLocks noGrp="1"/>
          </p:cNvSpPr>
          <p:nvPr>
            <p:ph sz="quarter" idx="10"/>
          </p:nvPr>
        </p:nvSpPr>
        <p:spPr>
          <a:xfrm>
            <a:off x="584199" y="1435100"/>
            <a:ext cx="11018519" cy="1354217"/>
          </a:xfrm>
        </p:spPr>
        <p:txBody>
          <a:bodyPr/>
          <a:lstStyle/>
          <a:p>
            <a:r>
              <a:rPr lang="en-US" sz="2000" dirty="0"/>
              <a:t>When using C# 8 or later, the </a:t>
            </a:r>
            <a:r>
              <a:rPr lang="en-US" sz="2000" b="1" dirty="0"/>
              <a:t>await foreach syntax </a:t>
            </a:r>
            <a:r>
              <a:rPr lang="en-US" sz="2000" dirty="0"/>
              <a:t>can be used to read messages. </a:t>
            </a:r>
          </a:p>
          <a:p>
            <a:endParaRPr lang="en-US" sz="2000" dirty="0"/>
          </a:p>
          <a:p>
            <a:r>
              <a:rPr lang="en-US" sz="2000" dirty="0"/>
              <a:t>The </a:t>
            </a:r>
            <a:r>
              <a:rPr lang="en-US" sz="2000" b="1" dirty="0" err="1"/>
              <a:t>IAsyncStreamReader</a:t>
            </a:r>
            <a:r>
              <a:rPr lang="en-US" sz="2000" b="1" dirty="0"/>
              <a:t>&lt;T&gt;.</a:t>
            </a:r>
            <a:r>
              <a:rPr lang="en-US" sz="2000" b="1" dirty="0" err="1"/>
              <a:t>ReadAllAsync</a:t>
            </a:r>
            <a:r>
              <a:rPr lang="en-US" sz="2000" b="1" dirty="0"/>
              <a:t>() </a:t>
            </a:r>
            <a:r>
              <a:rPr lang="en-US" sz="2000" dirty="0"/>
              <a:t>extension method reads all messages from the request stream:</a:t>
            </a:r>
          </a:p>
        </p:txBody>
      </p:sp>
      <p:sp>
        <p:nvSpPr>
          <p:cNvPr id="6" name="TextBox 5">
            <a:extLst>
              <a:ext uri="{FF2B5EF4-FFF2-40B4-BE49-F238E27FC236}">
                <a16:creationId xmlns:a16="http://schemas.microsoft.com/office/drawing/2014/main" id="{5A124D45-4909-4CDD-8929-975BFE8B0DC0}"/>
              </a:ext>
            </a:extLst>
          </p:cNvPr>
          <p:cNvSpPr txBox="1"/>
          <p:nvPr/>
        </p:nvSpPr>
        <p:spPr>
          <a:xfrm>
            <a:off x="1578708" y="3328948"/>
            <a:ext cx="9845429" cy="2536848"/>
          </a:xfrm>
          <a:prstGeom prst="rect">
            <a:avLst/>
          </a:prstGeom>
          <a:noFill/>
        </p:spPr>
        <p:txBody>
          <a:bodyPr wrap="square">
            <a:spAutoFit/>
          </a:bodyPr>
          <a:lstStyle/>
          <a:p>
            <a:r>
              <a:rPr lang="en-US" dirty="0">
                <a:solidFill>
                  <a:schemeClr val="accent1"/>
                </a:solidFill>
              </a:rPr>
              <a:t>public</a:t>
            </a:r>
            <a:r>
              <a:rPr lang="en-US" dirty="0"/>
              <a:t> </a:t>
            </a:r>
            <a:r>
              <a:rPr lang="en-US" dirty="0">
                <a:solidFill>
                  <a:schemeClr val="accent1"/>
                </a:solidFill>
              </a:rPr>
              <a:t>override</a:t>
            </a:r>
            <a:r>
              <a:rPr lang="en-US" dirty="0"/>
              <a:t> </a:t>
            </a:r>
            <a:r>
              <a:rPr lang="en-US" dirty="0">
                <a:solidFill>
                  <a:schemeClr val="accent1"/>
                </a:solidFill>
              </a:rPr>
              <a:t>async</a:t>
            </a:r>
            <a:r>
              <a:rPr lang="en-US" dirty="0"/>
              <a:t> Task&lt;</a:t>
            </a:r>
            <a:r>
              <a:rPr lang="en-US" dirty="0" err="1"/>
              <a:t>ExampleResponse</a:t>
            </a:r>
            <a:r>
              <a:rPr lang="en-US" dirty="0"/>
              <a:t>&gt; </a:t>
            </a:r>
            <a:r>
              <a:rPr lang="en-US" dirty="0" err="1">
                <a:solidFill>
                  <a:schemeClr val="accent4"/>
                </a:solidFill>
              </a:rPr>
              <a:t>StreamingFromClient</a:t>
            </a:r>
            <a:r>
              <a:rPr lang="en-US" dirty="0"/>
              <a:t>(</a:t>
            </a:r>
          </a:p>
          <a:p>
            <a:r>
              <a:rPr lang="en-US" dirty="0"/>
              <a:t>    </a:t>
            </a:r>
            <a:r>
              <a:rPr lang="en-US" dirty="0" err="1"/>
              <a:t>IAsyncStreamReader</a:t>
            </a:r>
            <a:r>
              <a:rPr lang="en-US" dirty="0"/>
              <a:t>&lt;</a:t>
            </a:r>
            <a:r>
              <a:rPr lang="en-US" dirty="0" err="1"/>
              <a:t>ExampleRequest</a:t>
            </a:r>
            <a:r>
              <a:rPr lang="en-US" dirty="0"/>
              <a:t>&gt; </a:t>
            </a:r>
            <a:r>
              <a:rPr lang="en-US" dirty="0" err="1"/>
              <a:t>requestStream</a:t>
            </a:r>
            <a:r>
              <a:rPr lang="en-US" dirty="0"/>
              <a:t>, </a:t>
            </a:r>
            <a:r>
              <a:rPr lang="en-US" dirty="0" err="1"/>
              <a:t>ServerCallContext</a:t>
            </a:r>
            <a:r>
              <a:rPr lang="en-US" dirty="0"/>
              <a:t> context)</a:t>
            </a:r>
          </a:p>
          <a:p>
            <a:r>
              <a:rPr lang="en-US" dirty="0"/>
              <a:t>{</a:t>
            </a:r>
          </a:p>
          <a:p>
            <a:r>
              <a:rPr lang="en-US" dirty="0"/>
              <a:t>    </a:t>
            </a:r>
            <a:r>
              <a:rPr lang="en-US" dirty="0">
                <a:solidFill>
                  <a:schemeClr val="accent1"/>
                </a:solidFill>
              </a:rPr>
              <a:t>await</a:t>
            </a:r>
            <a:r>
              <a:rPr lang="en-US" dirty="0"/>
              <a:t> foreach (</a:t>
            </a:r>
            <a:r>
              <a:rPr lang="en-US" dirty="0">
                <a:solidFill>
                  <a:schemeClr val="accent1"/>
                </a:solidFill>
              </a:rPr>
              <a:t>var</a:t>
            </a:r>
            <a:r>
              <a:rPr lang="en-US" dirty="0"/>
              <a:t> message </a:t>
            </a:r>
            <a:r>
              <a:rPr lang="en-US" dirty="0">
                <a:solidFill>
                  <a:schemeClr val="accent1"/>
                </a:solidFill>
              </a:rPr>
              <a:t>in</a:t>
            </a:r>
            <a:r>
              <a:rPr lang="en-US" dirty="0"/>
              <a:t> </a:t>
            </a:r>
            <a:r>
              <a:rPr lang="en-US" dirty="0" err="1"/>
              <a:t>requestStream.ReadAllAsync</a:t>
            </a:r>
            <a:r>
              <a:rPr lang="en-US" dirty="0"/>
              <a:t>())</a:t>
            </a:r>
          </a:p>
          <a:p>
            <a:r>
              <a:rPr lang="en-US" dirty="0"/>
              <a:t>    {</a:t>
            </a:r>
          </a:p>
          <a:p>
            <a:r>
              <a:rPr lang="en-US" dirty="0"/>
              <a:t>        </a:t>
            </a:r>
            <a:r>
              <a:rPr lang="en-US" dirty="0">
                <a:solidFill>
                  <a:schemeClr val="accent4"/>
                </a:solidFill>
              </a:rPr>
              <a:t>// ...</a:t>
            </a:r>
          </a:p>
          <a:p>
            <a:r>
              <a:rPr lang="en-US" dirty="0"/>
              <a:t>    }</a:t>
            </a:r>
          </a:p>
          <a:p>
            <a:r>
              <a:rPr lang="en-US" dirty="0"/>
              <a:t>    return </a:t>
            </a:r>
            <a:r>
              <a:rPr lang="en-US" dirty="0">
                <a:solidFill>
                  <a:schemeClr val="accent1"/>
                </a:solidFill>
              </a:rPr>
              <a:t>new</a:t>
            </a:r>
            <a:r>
              <a:rPr lang="en-US" dirty="0"/>
              <a:t> </a:t>
            </a:r>
            <a:r>
              <a:rPr lang="en-US" dirty="0" err="1"/>
              <a:t>ExampleResponse</a:t>
            </a:r>
            <a:r>
              <a:rPr lang="en-US" dirty="0"/>
              <a:t>();</a:t>
            </a:r>
          </a:p>
          <a:p>
            <a:r>
              <a:rPr lang="en-US" dirty="0"/>
              <a:t>}</a:t>
            </a:r>
          </a:p>
        </p:txBody>
      </p:sp>
    </p:spTree>
    <p:extLst>
      <p:ext uri="{BB962C8B-B14F-4D97-AF65-F5344CB8AC3E}">
        <p14:creationId xmlns:p14="http://schemas.microsoft.com/office/powerpoint/2010/main" val="396061224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FDD59-F230-4151-9B02-08AA0A25E2C7}"/>
              </a:ext>
            </a:extLst>
          </p:cNvPr>
          <p:cNvSpPr>
            <a:spLocks noGrp="1"/>
          </p:cNvSpPr>
          <p:nvPr>
            <p:ph type="title"/>
          </p:nvPr>
        </p:nvSpPr>
        <p:spPr/>
        <p:txBody>
          <a:bodyPr/>
          <a:lstStyle/>
          <a:p>
            <a:r>
              <a:rPr lang="en-US" dirty="0"/>
              <a:t>Bi-directional streaming method</a:t>
            </a:r>
          </a:p>
        </p:txBody>
      </p:sp>
      <p:sp>
        <p:nvSpPr>
          <p:cNvPr id="3" name="Content Placeholder 2">
            <a:extLst>
              <a:ext uri="{FF2B5EF4-FFF2-40B4-BE49-F238E27FC236}">
                <a16:creationId xmlns:a16="http://schemas.microsoft.com/office/drawing/2014/main" id="{5FF61526-FB3E-42E8-9FD7-0E9B3CF11EBB}"/>
              </a:ext>
            </a:extLst>
          </p:cNvPr>
          <p:cNvSpPr>
            <a:spLocks noGrp="1"/>
          </p:cNvSpPr>
          <p:nvPr>
            <p:ph sz="quarter" idx="10"/>
          </p:nvPr>
        </p:nvSpPr>
        <p:spPr>
          <a:xfrm>
            <a:off x="584201" y="1435100"/>
            <a:ext cx="4433276" cy="4912114"/>
          </a:xfrm>
        </p:spPr>
        <p:txBody>
          <a:bodyPr/>
          <a:lstStyle/>
          <a:p>
            <a:r>
              <a:rPr lang="en-US" sz="1800" dirty="0"/>
              <a:t>A bi-directional streaming method starts without the method receiving a message. </a:t>
            </a:r>
          </a:p>
          <a:p>
            <a:endParaRPr lang="en-US" sz="1800" dirty="0"/>
          </a:p>
          <a:p>
            <a:r>
              <a:rPr lang="en-US" sz="1800" dirty="0"/>
              <a:t>The </a:t>
            </a:r>
            <a:r>
              <a:rPr lang="en-US" sz="1800" b="1" dirty="0" err="1"/>
              <a:t>requestStream</a:t>
            </a:r>
            <a:r>
              <a:rPr lang="en-US" sz="1800" dirty="0"/>
              <a:t> parameter is used to read messages from the client. </a:t>
            </a:r>
          </a:p>
          <a:p>
            <a:endParaRPr lang="en-US" sz="1800" dirty="0"/>
          </a:p>
          <a:p>
            <a:r>
              <a:rPr lang="en-US" sz="1800" dirty="0"/>
              <a:t>The method can choose to send messages with </a:t>
            </a:r>
            <a:r>
              <a:rPr lang="en-US" sz="1800" b="1" dirty="0" err="1"/>
              <a:t>responseStream.WriteAsync</a:t>
            </a:r>
            <a:r>
              <a:rPr lang="en-US" sz="1800" dirty="0"/>
              <a:t>. </a:t>
            </a:r>
          </a:p>
          <a:p>
            <a:endParaRPr lang="en-US" sz="1800" dirty="0"/>
          </a:p>
          <a:p>
            <a:r>
              <a:rPr lang="en-US" sz="1800" dirty="0"/>
              <a:t>A bi-directional streaming call is complete when the method returns:</a:t>
            </a:r>
          </a:p>
          <a:p>
            <a:endParaRPr lang="en-US" sz="1800" dirty="0"/>
          </a:p>
          <a:p>
            <a:r>
              <a:rPr lang="en-US" sz="1800" dirty="0"/>
              <a:t>The provided code:</a:t>
            </a:r>
          </a:p>
          <a:p>
            <a:pPr lvl="1"/>
            <a:r>
              <a:rPr lang="en-US" sz="1600" dirty="0"/>
              <a:t>Sends a response for each request.</a:t>
            </a:r>
          </a:p>
          <a:p>
            <a:pPr lvl="1"/>
            <a:r>
              <a:rPr lang="en-US" sz="1600" dirty="0"/>
              <a:t>Is a basic usage of bi-directional streaming</a:t>
            </a:r>
            <a:r>
              <a:rPr lang="en-US" sz="1000" dirty="0"/>
              <a:t>.</a:t>
            </a:r>
          </a:p>
        </p:txBody>
      </p:sp>
      <p:sp>
        <p:nvSpPr>
          <p:cNvPr id="5" name="TextBox 4">
            <a:extLst>
              <a:ext uri="{FF2B5EF4-FFF2-40B4-BE49-F238E27FC236}">
                <a16:creationId xmlns:a16="http://schemas.microsoft.com/office/drawing/2014/main" id="{4AE9863C-436C-4FB5-B2DF-51F16936826F}"/>
              </a:ext>
            </a:extLst>
          </p:cNvPr>
          <p:cNvSpPr txBox="1"/>
          <p:nvPr/>
        </p:nvSpPr>
        <p:spPr>
          <a:xfrm>
            <a:off x="4861168" y="2822406"/>
            <a:ext cx="7956061" cy="2031325"/>
          </a:xfrm>
          <a:prstGeom prst="rect">
            <a:avLst/>
          </a:prstGeom>
          <a:noFill/>
        </p:spPr>
        <p:txBody>
          <a:bodyPr wrap="square">
            <a:spAutoFit/>
          </a:bodyPr>
          <a:lstStyle/>
          <a:p>
            <a:r>
              <a:rPr lang="en-US" sz="1400" dirty="0">
                <a:solidFill>
                  <a:schemeClr val="accent1"/>
                </a:solidFill>
              </a:rPr>
              <a:t>public</a:t>
            </a:r>
            <a:r>
              <a:rPr lang="en-US" sz="1400" dirty="0"/>
              <a:t> </a:t>
            </a:r>
            <a:r>
              <a:rPr lang="en-US" sz="1400" dirty="0">
                <a:solidFill>
                  <a:schemeClr val="accent1"/>
                </a:solidFill>
              </a:rPr>
              <a:t>override</a:t>
            </a:r>
            <a:r>
              <a:rPr lang="en-US" sz="1400" dirty="0"/>
              <a:t> </a:t>
            </a:r>
            <a:r>
              <a:rPr lang="en-US" sz="1400" dirty="0">
                <a:solidFill>
                  <a:schemeClr val="accent1"/>
                </a:solidFill>
              </a:rPr>
              <a:t>async</a:t>
            </a:r>
            <a:r>
              <a:rPr lang="en-US" sz="1400" dirty="0"/>
              <a:t> Task </a:t>
            </a:r>
            <a:r>
              <a:rPr lang="en-US" sz="1400" dirty="0" err="1">
                <a:solidFill>
                  <a:schemeClr val="accent4"/>
                </a:solidFill>
              </a:rPr>
              <a:t>StreamingBothWays</a:t>
            </a:r>
            <a:r>
              <a:rPr lang="en-US" sz="1400" dirty="0"/>
              <a:t>(</a:t>
            </a:r>
            <a:r>
              <a:rPr lang="en-US" sz="1400" dirty="0" err="1"/>
              <a:t>IAsyncStreamReader</a:t>
            </a:r>
            <a:r>
              <a:rPr lang="en-US" sz="1400" dirty="0"/>
              <a:t>&lt;</a:t>
            </a:r>
            <a:r>
              <a:rPr lang="en-US" sz="1400" dirty="0" err="1"/>
              <a:t>ExampleRequest</a:t>
            </a:r>
            <a:r>
              <a:rPr lang="en-US" sz="1400" dirty="0"/>
              <a:t>&gt; </a:t>
            </a:r>
          </a:p>
          <a:p>
            <a:r>
              <a:rPr lang="en-US" sz="1400" dirty="0"/>
              <a:t>    </a:t>
            </a:r>
            <a:r>
              <a:rPr lang="en-US" sz="1400" dirty="0" err="1"/>
              <a:t>requestStream</a:t>
            </a:r>
            <a:r>
              <a:rPr lang="en-US" sz="1400" dirty="0"/>
              <a:t>, </a:t>
            </a:r>
            <a:r>
              <a:rPr lang="en-US" sz="1400" dirty="0" err="1"/>
              <a:t>IServerStreamWriter</a:t>
            </a:r>
            <a:r>
              <a:rPr lang="en-US" sz="1400" dirty="0"/>
              <a:t>&lt;</a:t>
            </a:r>
            <a:r>
              <a:rPr lang="en-US" sz="1400" dirty="0" err="1"/>
              <a:t>ExampleResponse</a:t>
            </a:r>
            <a:r>
              <a:rPr lang="en-US" sz="1400" dirty="0"/>
              <a:t>&gt; </a:t>
            </a:r>
            <a:r>
              <a:rPr lang="en-US" sz="1400" dirty="0" err="1"/>
              <a:t>responseStream</a:t>
            </a:r>
            <a:r>
              <a:rPr lang="en-US" sz="1400" dirty="0"/>
              <a:t>, </a:t>
            </a:r>
          </a:p>
          <a:p>
            <a:r>
              <a:rPr lang="en-US" sz="1400" dirty="0"/>
              <a:t>    </a:t>
            </a:r>
            <a:r>
              <a:rPr lang="en-US" sz="1400" dirty="0" err="1"/>
              <a:t>ServerCallContext</a:t>
            </a:r>
            <a:r>
              <a:rPr lang="en-US" sz="1400" dirty="0"/>
              <a:t> context)</a:t>
            </a:r>
          </a:p>
          <a:p>
            <a:r>
              <a:rPr lang="en-US" sz="1400" dirty="0"/>
              <a:t>{</a:t>
            </a:r>
          </a:p>
          <a:p>
            <a:r>
              <a:rPr lang="en-US" sz="1400" dirty="0"/>
              <a:t>    </a:t>
            </a:r>
            <a:r>
              <a:rPr lang="en-US" sz="1400" dirty="0">
                <a:solidFill>
                  <a:schemeClr val="accent1"/>
                </a:solidFill>
              </a:rPr>
              <a:t>await</a:t>
            </a:r>
            <a:r>
              <a:rPr lang="en-US" sz="1400" dirty="0"/>
              <a:t> </a:t>
            </a:r>
            <a:r>
              <a:rPr lang="en-US" sz="1400" dirty="0">
                <a:solidFill>
                  <a:schemeClr val="accent1"/>
                </a:solidFill>
              </a:rPr>
              <a:t>foreach</a:t>
            </a:r>
            <a:r>
              <a:rPr lang="en-US" sz="1400" dirty="0"/>
              <a:t> (</a:t>
            </a:r>
            <a:r>
              <a:rPr lang="en-US" sz="1400" dirty="0">
                <a:solidFill>
                  <a:schemeClr val="accent1"/>
                </a:solidFill>
              </a:rPr>
              <a:t>var</a:t>
            </a:r>
            <a:r>
              <a:rPr lang="en-US" sz="1400" dirty="0"/>
              <a:t> message </a:t>
            </a:r>
            <a:r>
              <a:rPr lang="en-US" sz="1400" dirty="0">
                <a:solidFill>
                  <a:schemeClr val="accent1"/>
                </a:solidFill>
              </a:rPr>
              <a:t>in</a:t>
            </a:r>
            <a:r>
              <a:rPr lang="en-US" sz="1400" dirty="0"/>
              <a:t> </a:t>
            </a:r>
            <a:r>
              <a:rPr lang="en-US" sz="1400" dirty="0" err="1"/>
              <a:t>requestStream.ReadAllAsync</a:t>
            </a:r>
            <a:r>
              <a:rPr lang="en-US" sz="1400" dirty="0"/>
              <a:t>())</a:t>
            </a:r>
          </a:p>
          <a:p>
            <a:r>
              <a:rPr lang="en-US" sz="1400" dirty="0"/>
              <a:t>    {</a:t>
            </a:r>
          </a:p>
          <a:p>
            <a:r>
              <a:rPr lang="en-US" sz="1400" dirty="0"/>
              <a:t>        </a:t>
            </a:r>
            <a:r>
              <a:rPr lang="en-US" sz="1400" dirty="0">
                <a:solidFill>
                  <a:schemeClr val="accent1"/>
                </a:solidFill>
              </a:rPr>
              <a:t>await</a:t>
            </a:r>
            <a:r>
              <a:rPr lang="en-US" sz="1400" dirty="0"/>
              <a:t> </a:t>
            </a:r>
            <a:r>
              <a:rPr lang="en-US" sz="1400" dirty="0" err="1"/>
              <a:t>responseStream.WriteAsync</a:t>
            </a:r>
            <a:r>
              <a:rPr lang="en-US" sz="1400" dirty="0"/>
              <a:t>(</a:t>
            </a:r>
            <a:r>
              <a:rPr lang="en-US" sz="1400" dirty="0">
                <a:solidFill>
                  <a:schemeClr val="accent1"/>
                </a:solidFill>
              </a:rPr>
              <a:t>new</a:t>
            </a:r>
            <a:r>
              <a:rPr lang="en-US" sz="1400" dirty="0"/>
              <a:t> </a:t>
            </a:r>
            <a:r>
              <a:rPr lang="en-US" sz="1400" dirty="0" err="1"/>
              <a:t>ExampleResponse</a:t>
            </a:r>
            <a:r>
              <a:rPr lang="en-US" sz="1400" dirty="0"/>
              <a:t>());</a:t>
            </a:r>
          </a:p>
          <a:p>
            <a:r>
              <a:rPr lang="en-US" sz="1400" dirty="0"/>
              <a:t>    }</a:t>
            </a:r>
          </a:p>
          <a:p>
            <a:r>
              <a:rPr lang="en-US" sz="1400" dirty="0"/>
              <a:t>}</a:t>
            </a:r>
          </a:p>
        </p:txBody>
      </p:sp>
    </p:spTree>
    <p:extLst>
      <p:ext uri="{BB962C8B-B14F-4D97-AF65-F5344CB8AC3E}">
        <p14:creationId xmlns:p14="http://schemas.microsoft.com/office/powerpoint/2010/main" val="41922020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FDD59-F230-4151-9B02-08AA0A25E2C7}"/>
              </a:ext>
            </a:extLst>
          </p:cNvPr>
          <p:cNvSpPr>
            <a:spLocks noGrp="1"/>
          </p:cNvSpPr>
          <p:nvPr>
            <p:ph type="title"/>
          </p:nvPr>
        </p:nvSpPr>
        <p:spPr/>
        <p:txBody>
          <a:bodyPr/>
          <a:lstStyle/>
          <a:p>
            <a:r>
              <a:rPr lang="en-US" dirty="0"/>
              <a:t>Bi-directional streaming method</a:t>
            </a:r>
          </a:p>
        </p:txBody>
      </p:sp>
      <p:sp>
        <p:nvSpPr>
          <p:cNvPr id="3" name="Content Placeholder 2">
            <a:extLst>
              <a:ext uri="{FF2B5EF4-FFF2-40B4-BE49-F238E27FC236}">
                <a16:creationId xmlns:a16="http://schemas.microsoft.com/office/drawing/2014/main" id="{5FF61526-FB3E-42E8-9FD7-0E9B3CF11EBB}"/>
              </a:ext>
            </a:extLst>
          </p:cNvPr>
          <p:cNvSpPr>
            <a:spLocks noGrp="1"/>
          </p:cNvSpPr>
          <p:nvPr>
            <p:ph sz="quarter" idx="10"/>
          </p:nvPr>
        </p:nvSpPr>
        <p:spPr>
          <a:xfrm>
            <a:off x="584200" y="1435099"/>
            <a:ext cx="4519246" cy="4856285"/>
          </a:xfrm>
        </p:spPr>
        <p:txBody>
          <a:bodyPr/>
          <a:lstStyle/>
          <a:p>
            <a:r>
              <a:rPr lang="en-US" sz="1800" dirty="0"/>
              <a:t>It is possible to support more complex scenarios, such as reading requests and sending responses simultaneously:</a:t>
            </a:r>
          </a:p>
          <a:p>
            <a:endParaRPr lang="en-US" sz="1800" dirty="0"/>
          </a:p>
          <a:p>
            <a:endParaRPr lang="en-US" sz="1800" dirty="0"/>
          </a:p>
          <a:p>
            <a:r>
              <a:rPr lang="en-US" sz="1800" dirty="0"/>
              <a:t>In a bi-directional streaming method, the client and service can send messages to each other at any time. </a:t>
            </a:r>
          </a:p>
          <a:p>
            <a:endParaRPr lang="en-US" sz="1800" dirty="0"/>
          </a:p>
          <a:p>
            <a:r>
              <a:rPr lang="en-US" sz="1800" dirty="0"/>
              <a:t>The best implementation of a bi-directional method varies depending upon requirements.</a:t>
            </a:r>
          </a:p>
        </p:txBody>
      </p:sp>
      <p:sp>
        <p:nvSpPr>
          <p:cNvPr id="6" name="TextBox 5">
            <a:extLst>
              <a:ext uri="{FF2B5EF4-FFF2-40B4-BE49-F238E27FC236}">
                <a16:creationId xmlns:a16="http://schemas.microsoft.com/office/drawing/2014/main" id="{D390DEF6-7F7D-4C2A-B86F-D2138E48562C}"/>
              </a:ext>
            </a:extLst>
          </p:cNvPr>
          <p:cNvSpPr txBox="1"/>
          <p:nvPr/>
        </p:nvSpPr>
        <p:spPr>
          <a:xfrm>
            <a:off x="5001847" y="1703919"/>
            <a:ext cx="11243211" cy="3600986"/>
          </a:xfrm>
          <a:prstGeom prst="rect">
            <a:avLst/>
          </a:prstGeom>
          <a:noFill/>
        </p:spPr>
        <p:txBody>
          <a:bodyPr wrap="square">
            <a:spAutoFit/>
          </a:bodyPr>
          <a:lstStyle/>
          <a:p>
            <a:r>
              <a:rPr lang="en-US" sz="1200" dirty="0">
                <a:solidFill>
                  <a:schemeClr val="accent1"/>
                </a:solidFill>
              </a:rPr>
              <a:t>public</a:t>
            </a:r>
            <a:r>
              <a:rPr lang="en-US" sz="1200" dirty="0"/>
              <a:t> </a:t>
            </a:r>
            <a:r>
              <a:rPr lang="en-US" sz="1200" dirty="0">
                <a:solidFill>
                  <a:schemeClr val="accent1"/>
                </a:solidFill>
              </a:rPr>
              <a:t>override</a:t>
            </a:r>
            <a:r>
              <a:rPr lang="en-US" sz="1200" dirty="0"/>
              <a:t> </a:t>
            </a:r>
            <a:r>
              <a:rPr lang="en-US" sz="1200" dirty="0">
                <a:solidFill>
                  <a:schemeClr val="accent1"/>
                </a:solidFill>
              </a:rPr>
              <a:t>async</a:t>
            </a:r>
            <a:r>
              <a:rPr lang="en-US" sz="1200" dirty="0"/>
              <a:t> </a:t>
            </a:r>
            <a:r>
              <a:rPr lang="en-US" sz="1200" dirty="0">
                <a:solidFill>
                  <a:schemeClr val="accent4"/>
                </a:solidFill>
              </a:rPr>
              <a:t>Task </a:t>
            </a:r>
            <a:r>
              <a:rPr lang="en-US" sz="1200" dirty="0" err="1">
                <a:solidFill>
                  <a:schemeClr val="accent4"/>
                </a:solidFill>
              </a:rPr>
              <a:t>StreamingBothWays</a:t>
            </a:r>
            <a:r>
              <a:rPr lang="en-US" sz="1200" dirty="0"/>
              <a:t>(</a:t>
            </a:r>
            <a:r>
              <a:rPr lang="en-US" sz="1200" dirty="0" err="1"/>
              <a:t>IAsyncStreamReader</a:t>
            </a:r>
            <a:r>
              <a:rPr lang="en-US" sz="1200" dirty="0"/>
              <a:t>&lt;</a:t>
            </a:r>
            <a:r>
              <a:rPr lang="en-US" sz="1200" dirty="0" err="1"/>
              <a:t>ExampleRequest</a:t>
            </a:r>
            <a:r>
              <a:rPr lang="en-US" sz="1200" dirty="0"/>
              <a:t>&gt; </a:t>
            </a:r>
            <a:r>
              <a:rPr lang="en-US" sz="1200" dirty="0" err="1"/>
              <a:t>requestStream</a:t>
            </a:r>
            <a:r>
              <a:rPr lang="en-US" sz="1200" dirty="0"/>
              <a:t>,</a:t>
            </a:r>
          </a:p>
          <a:p>
            <a:r>
              <a:rPr lang="en-US" sz="1200" dirty="0"/>
              <a:t>    </a:t>
            </a:r>
            <a:r>
              <a:rPr lang="en-US" sz="1200" dirty="0" err="1"/>
              <a:t>IServerStreamWriter</a:t>
            </a:r>
            <a:r>
              <a:rPr lang="en-US" sz="1200" dirty="0"/>
              <a:t>&lt;</a:t>
            </a:r>
            <a:r>
              <a:rPr lang="en-US" sz="1200" dirty="0" err="1"/>
              <a:t>ExampleResponse</a:t>
            </a:r>
            <a:r>
              <a:rPr lang="en-US" sz="1200" dirty="0"/>
              <a:t>&gt; </a:t>
            </a:r>
            <a:r>
              <a:rPr lang="en-US" sz="1200" dirty="0" err="1"/>
              <a:t>responseStream</a:t>
            </a:r>
            <a:r>
              <a:rPr lang="en-US" sz="1200" dirty="0"/>
              <a:t>, </a:t>
            </a:r>
            <a:r>
              <a:rPr lang="en-US" sz="1200" dirty="0" err="1"/>
              <a:t>ServerCallContext</a:t>
            </a:r>
            <a:r>
              <a:rPr lang="en-US" sz="1200" dirty="0"/>
              <a:t> context)</a:t>
            </a:r>
          </a:p>
          <a:p>
            <a:r>
              <a:rPr lang="en-US" sz="1200" dirty="0"/>
              <a:t>{</a:t>
            </a:r>
          </a:p>
          <a:p>
            <a:r>
              <a:rPr lang="en-US" sz="1200" dirty="0"/>
              <a:t>    </a:t>
            </a:r>
            <a:r>
              <a:rPr lang="en-US" sz="1200" dirty="0">
                <a:solidFill>
                  <a:srgbClr val="107C10"/>
                </a:solidFill>
              </a:rPr>
              <a:t>// Read requests in a background task</a:t>
            </a:r>
            <a:r>
              <a:rPr lang="en-US" sz="1200" dirty="0"/>
              <a:t>.</a:t>
            </a:r>
          </a:p>
          <a:p>
            <a:r>
              <a:rPr lang="en-US" sz="1200" dirty="0"/>
              <a:t>    var </a:t>
            </a:r>
            <a:r>
              <a:rPr lang="en-US" sz="1200" dirty="0" err="1"/>
              <a:t>readTask</a:t>
            </a:r>
            <a:r>
              <a:rPr lang="en-US" sz="1200" dirty="0"/>
              <a:t> = </a:t>
            </a:r>
            <a:r>
              <a:rPr lang="en-US" sz="1200" dirty="0" err="1"/>
              <a:t>Task.Run</a:t>
            </a:r>
            <a:r>
              <a:rPr lang="en-US" sz="1200" dirty="0"/>
              <a:t>(async () =&gt;</a:t>
            </a:r>
          </a:p>
          <a:p>
            <a:r>
              <a:rPr lang="en-US" sz="1200" dirty="0"/>
              <a:t>    {</a:t>
            </a:r>
          </a:p>
          <a:p>
            <a:r>
              <a:rPr lang="en-US" sz="1200" dirty="0"/>
              <a:t>        </a:t>
            </a:r>
            <a:r>
              <a:rPr lang="en-US" sz="1200" dirty="0">
                <a:solidFill>
                  <a:schemeClr val="accent1"/>
                </a:solidFill>
              </a:rPr>
              <a:t>await</a:t>
            </a:r>
            <a:r>
              <a:rPr lang="en-US" sz="1200" dirty="0"/>
              <a:t> </a:t>
            </a:r>
            <a:r>
              <a:rPr lang="en-US" sz="1200" dirty="0">
                <a:solidFill>
                  <a:schemeClr val="accent1"/>
                </a:solidFill>
              </a:rPr>
              <a:t>foreach</a:t>
            </a:r>
            <a:r>
              <a:rPr lang="en-US" sz="1200" dirty="0"/>
              <a:t> (</a:t>
            </a:r>
            <a:r>
              <a:rPr lang="en-US" sz="1200" dirty="0">
                <a:solidFill>
                  <a:schemeClr val="accent1"/>
                </a:solidFill>
              </a:rPr>
              <a:t>var</a:t>
            </a:r>
            <a:r>
              <a:rPr lang="en-US" sz="1200" dirty="0"/>
              <a:t> message </a:t>
            </a:r>
            <a:r>
              <a:rPr lang="en-US" sz="1200" dirty="0">
                <a:solidFill>
                  <a:schemeClr val="accent1"/>
                </a:solidFill>
              </a:rPr>
              <a:t>in</a:t>
            </a:r>
            <a:r>
              <a:rPr lang="en-US" sz="1200" dirty="0"/>
              <a:t> </a:t>
            </a:r>
            <a:r>
              <a:rPr lang="en-US" sz="1200" dirty="0" err="1"/>
              <a:t>requestStream.ReadAllAsync</a:t>
            </a:r>
            <a:r>
              <a:rPr lang="en-US" sz="1200" dirty="0"/>
              <a:t>())</a:t>
            </a:r>
          </a:p>
          <a:p>
            <a:r>
              <a:rPr lang="en-US" sz="1200" dirty="0"/>
              <a:t>        {</a:t>
            </a:r>
          </a:p>
          <a:p>
            <a:r>
              <a:rPr lang="en-US" sz="1200" dirty="0">
                <a:solidFill>
                  <a:srgbClr val="107C10"/>
                </a:solidFill>
              </a:rPr>
              <a:t>            // Process request.</a:t>
            </a:r>
          </a:p>
          <a:p>
            <a:r>
              <a:rPr lang="en-US" sz="1200" dirty="0"/>
              <a:t>        }</a:t>
            </a:r>
          </a:p>
          <a:p>
            <a:r>
              <a:rPr lang="en-US" sz="1200" dirty="0"/>
              <a:t>    });</a:t>
            </a:r>
          </a:p>
          <a:p>
            <a:r>
              <a:rPr lang="en-US" sz="1200" dirty="0"/>
              <a:t>    </a:t>
            </a:r>
          </a:p>
          <a:p>
            <a:r>
              <a:rPr lang="en-US" sz="1200" dirty="0">
                <a:solidFill>
                  <a:srgbClr val="107C10"/>
                </a:solidFill>
              </a:rPr>
              <a:t>    // Send responses until the client signals that it is complete.</a:t>
            </a:r>
          </a:p>
          <a:p>
            <a:r>
              <a:rPr lang="en-US" sz="1200" dirty="0"/>
              <a:t>    </a:t>
            </a:r>
            <a:r>
              <a:rPr lang="en-US" sz="1200" dirty="0">
                <a:solidFill>
                  <a:schemeClr val="accent1"/>
                </a:solidFill>
              </a:rPr>
              <a:t>while</a:t>
            </a:r>
            <a:r>
              <a:rPr lang="en-US" sz="1200" dirty="0"/>
              <a:t> (!</a:t>
            </a:r>
            <a:r>
              <a:rPr lang="en-US" sz="1200" dirty="0" err="1"/>
              <a:t>readTask.IsCompleted</a:t>
            </a:r>
            <a:r>
              <a:rPr lang="en-US" sz="1200" dirty="0"/>
              <a:t>)</a:t>
            </a:r>
          </a:p>
          <a:p>
            <a:r>
              <a:rPr lang="en-US" sz="1200" dirty="0"/>
              <a:t>    {</a:t>
            </a:r>
          </a:p>
          <a:p>
            <a:r>
              <a:rPr lang="en-US" sz="1200" dirty="0"/>
              <a:t>        </a:t>
            </a:r>
            <a:r>
              <a:rPr lang="en-US" sz="1200" dirty="0">
                <a:solidFill>
                  <a:schemeClr val="accent1"/>
                </a:solidFill>
              </a:rPr>
              <a:t>await</a:t>
            </a:r>
            <a:r>
              <a:rPr lang="en-US" sz="1200" dirty="0"/>
              <a:t> </a:t>
            </a:r>
            <a:r>
              <a:rPr lang="en-US" sz="1200" dirty="0" err="1"/>
              <a:t>responseStream.WriteAsync</a:t>
            </a:r>
            <a:r>
              <a:rPr lang="en-US" sz="1200" dirty="0"/>
              <a:t>(new </a:t>
            </a:r>
            <a:r>
              <a:rPr lang="en-US" sz="1200" dirty="0" err="1"/>
              <a:t>ExampleResponse</a:t>
            </a:r>
            <a:r>
              <a:rPr lang="en-US" sz="1200" dirty="0"/>
              <a:t>());</a:t>
            </a:r>
          </a:p>
          <a:p>
            <a:r>
              <a:rPr lang="en-US" sz="1200" dirty="0"/>
              <a:t>        </a:t>
            </a:r>
            <a:r>
              <a:rPr lang="en-US" sz="1200" dirty="0">
                <a:solidFill>
                  <a:schemeClr val="accent1"/>
                </a:solidFill>
              </a:rPr>
              <a:t>await</a:t>
            </a:r>
            <a:r>
              <a:rPr lang="en-US" sz="1200" dirty="0"/>
              <a:t> </a:t>
            </a:r>
            <a:r>
              <a:rPr lang="en-US" sz="1200" dirty="0" err="1"/>
              <a:t>Task.Delay</a:t>
            </a:r>
            <a:r>
              <a:rPr lang="en-US" sz="1200" dirty="0"/>
              <a:t>(</a:t>
            </a:r>
            <a:r>
              <a:rPr lang="en-US" sz="1200" dirty="0" err="1"/>
              <a:t>TimeSpan.FromSeconds</a:t>
            </a:r>
            <a:r>
              <a:rPr lang="en-US" sz="1200" dirty="0"/>
              <a:t>(1), </a:t>
            </a:r>
            <a:r>
              <a:rPr lang="en-US" sz="1200" dirty="0" err="1"/>
              <a:t>context.CancellationToken</a:t>
            </a:r>
            <a:r>
              <a:rPr lang="en-US" sz="1200" dirty="0"/>
              <a:t>);</a:t>
            </a:r>
          </a:p>
          <a:p>
            <a:r>
              <a:rPr lang="en-US" sz="1200" dirty="0"/>
              <a:t>    }</a:t>
            </a:r>
          </a:p>
          <a:p>
            <a:r>
              <a:rPr lang="en-US" sz="1200" dirty="0"/>
              <a:t>}</a:t>
            </a:r>
          </a:p>
        </p:txBody>
      </p:sp>
    </p:spTree>
    <p:extLst>
      <p:ext uri="{BB962C8B-B14F-4D97-AF65-F5344CB8AC3E}">
        <p14:creationId xmlns:p14="http://schemas.microsoft.com/office/powerpoint/2010/main" val="99730583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2FEE0-A82A-4C51-B135-C7EDA3FD9841}"/>
              </a:ext>
            </a:extLst>
          </p:cNvPr>
          <p:cNvSpPr>
            <a:spLocks noGrp="1"/>
          </p:cNvSpPr>
          <p:nvPr>
            <p:ph type="title"/>
          </p:nvPr>
        </p:nvSpPr>
        <p:spPr/>
        <p:txBody>
          <a:bodyPr/>
          <a:lstStyle/>
          <a:p>
            <a:r>
              <a:rPr lang="en-US" dirty="0"/>
              <a:t>Access </a:t>
            </a:r>
            <a:r>
              <a:rPr lang="en-US" dirty="0" err="1"/>
              <a:t>gRPC</a:t>
            </a:r>
            <a:r>
              <a:rPr lang="en-US" dirty="0"/>
              <a:t> request headers</a:t>
            </a:r>
          </a:p>
        </p:txBody>
      </p:sp>
      <p:sp>
        <p:nvSpPr>
          <p:cNvPr id="3" name="Content Placeholder 2">
            <a:extLst>
              <a:ext uri="{FF2B5EF4-FFF2-40B4-BE49-F238E27FC236}">
                <a16:creationId xmlns:a16="http://schemas.microsoft.com/office/drawing/2014/main" id="{0C76327F-0A29-432C-B8E1-C8BCF7206A45}"/>
              </a:ext>
            </a:extLst>
          </p:cNvPr>
          <p:cNvSpPr>
            <a:spLocks noGrp="1"/>
          </p:cNvSpPr>
          <p:nvPr>
            <p:ph sz="quarter" idx="10"/>
          </p:nvPr>
        </p:nvSpPr>
        <p:spPr>
          <a:xfrm>
            <a:off x="584200" y="1435100"/>
            <a:ext cx="11018838" cy="738664"/>
          </a:xfrm>
        </p:spPr>
        <p:txBody>
          <a:bodyPr/>
          <a:lstStyle/>
          <a:p>
            <a:r>
              <a:rPr lang="en-US" sz="2000" dirty="0"/>
              <a:t>A request message is not the only way for a client to send data to a </a:t>
            </a:r>
            <a:r>
              <a:rPr lang="en-US" sz="2000" dirty="0" err="1"/>
              <a:t>gRPC</a:t>
            </a:r>
            <a:r>
              <a:rPr lang="en-US" sz="2000" dirty="0"/>
              <a:t> service. Header values are available in a service using </a:t>
            </a:r>
            <a:r>
              <a:rPr lang="en-US" sz="2000" b="1" dirty="0" err="1"/>
              <a:t>ServerCallContext.RequestHeaders</a:t>
            </a:r>
            <a:r>
              <a:rPr lang="en-US" dirty="0"/>
              <a:t>.</a:t>
            </a:r>
          </a:p>
        </p:txBody>
      </p:sp>
      <p:sp>
        <p:nvSpPr>
          <p:cNvPr id="5" name="TextBox 4">
            <a:extLst>
              <a:ext uri="{FF2B5EF4-FFF2-40B4-BE49-F238E27FC236}">
                <a16:creationId xmlns:a16="http://schemas.microsoft.com/office/drawing/2014/main" id="{56C337FE-84C2-474C-A8F3-798187A3B945}"/>
              </a:ext>
            </a:extLst>
          </p:cNvPr>
          <p:cNvSpPr txBox="1"/>
          <p:nvPr/>
        </p:nvSpPr>
        <p:spPr>
          <a:xfrm>
            <a:off x="1250462" y="3264499"/>
            <a:ext cx="10230338" cy="1815882"/>
          </a:xfrm>
          <a:prstGeom prst="rect">
            <a:avLst/>
          </a:prstGeom>
          <a:noFill/>
        </p:spPr>
        <p:txBody>
          <a:bodyPr wrap="square">
            <a:spAutoFit/>
          </a:bodyPr>
          <a:lstStyle/>
          <a:p>
            <a:r>
              <a:rPr lang="en-US" sz="1600" dirty="0">
                <a:solidFill>
                  <a:schemeClr val="accent1"/>
                </a:solidFill>
              </a:rPr>
              <a:t>public</a:t>
            </a:r>
            <a:r>
              <a:rPr lang="en-US" sz="1600" dirty="0"/>
              <a:t> </a:t>
            </a:r>
            <a:r>
              <a:rPr lang="en-US" sz="1600" dirty="0">
                <a:solidFill>
                  <a:schemeClr val="accent1"/>
                </a:solidFill>
              </a:rPr>
              <a:t>override</a:t>
            </a:r>
            <a:r>
              <a:rPr lang="en-US" sz="1600" dirty="0"/>
              <a:t> Task&lt;</a:t>
            </a:r>
            <a:r>
              <a:rPr lang="en-US" sz="1600" dirty="0" err="1"/>
              <a:t>ExampleResponse</a:t>
            </a:r>
            <a:r>
              <a:rPr lang="en-US" sz="1600" dirty="0"/>
              <a:t>&gt; </a:t>
            </a:r>
            <a:r>
              <a:rPr lang="en-US" sz="1600" dirty="0" err="1">
                <a:solidFill>
                  <a:schemeClr val="accent4"/>
                </a:solidFill>
              </a:rPr>
              <a:t>UnaryCall</a:t>
            </a:r>
            <a:r>
              <a:rPr lang="en-US" sz="1600" dirty="0"/>
              <a:t>(</a:t>
            </a:r>
            <a:r>
              <a:rPr lang="en-US" sz="1600" dirty="0" err="1"/>
              <a:t>ExampleRequest</a:t>
            </a:r>
            <a:r>
              <a:rPr lang="en-US" sz="1600" dirty="0"/>
              <a:t> request, </a:t>
            </a:r>
            <a:r>
              <a:rPr lang="en-US" sz="1600" dirty="0" err="1"/>
              <a:t>ServerCallContext</a:t>
            </a:r>
            <a:r>
              <a:rPr lang="en-US" sz="1600" dirty="0"/>
              <a:t> context)</a:t>
            </a:r>
          </a:p>
          <a:p>
            <a:r>
              <a:rPr lang="en-US" sz="1600" dirty="0"/>
              <a:t>{</a:t>
            </a:r>
          </a:p>
          <a:p>
            <a:r>
              <a:rPr lang="en-US" sz="1600" dirty="0"/>
              <a:t>    </a:t>
            </a:r>
            <a:r>
              <a:rPr lang="en-US" sz="1600" dirty="0">
                <a:solidFill>
                  <a:schemeClr val="accent1"/>
                </a:solidFill>
              </a:rPr>
              <a:t>var</a:t>
            </a:r>
            <a:r>
              <a:rPr lang="en-US" sz="1600" dirty="0"/>
              <a:t> </a:t>
            </a:r>
            <a:r>
              <a:rPr lang="en-US" sz="1600" dirty="0" err="1"/>
              <a:t>userAgent</a:t>
            </a:r>
            <a:r>
              <a:rPr lang="en-US" sz="1600" dirty="0"/>
              <a:t> = </a:t>
            </a:r>
            <a:r>
              <a:rPr lang="en-US" sz="1600" dirty="0" err="1"/>
              <a:t>context.RequestHeaders.GetValue</a:t>
            </a:r>
            <a:r>
              <a:rPr lang="en-US" sz="1600" dirty="0"/>
              <a:t>(</a:t>
            </a:r>
            <a:r>
              <a:rPr lang="en-US" sz="1600" dirty="0">
                <a:solidFill>
                  <a:srgbClr val="D83B01"/>
                </a:solidFill>
              </a:rPr>
              <a:t>"user-agent"</a:t>
            </a:r>
            <a:r>
              <a:rPr lang="en-US" sz="1600" dirty="0"/>
              <a:t>);</a:t>
            </a:r>
          </a:p>
          <a:p>
            <a:r>
              <a:rPr lang="en-US" sz="1600" dirty="0"/>
              <a:t>    // ...</a:t>
            </a:r>
          </a:p>
          <a:p>
            <a:endParaRPr lang="en-US" sz="1600" dirty="0"/>
          </a:p>
          <a:p>
            <a:r>
              <a:rPr lang="en-US" sz="1600" dirty="0"/>
              <a:t>    </a:t>
            </a:r>
            <a:r>
              <a:rPr lang="en-US" sz="1600" dirty="0">
                <a:solidFill>
                  <a:schemeClr val="accent1"/>
                </a:solidFill>
              </a:rPr>
              <a:t>return</a:t>
            </a:r>
            <a:r>
              <a:rPr lang="en-US" sz="1600" dirty="0"/>
              <a:t> </a:t>
            </a:r>
            <a:r>
              <a:rPr lang="en-US" sz="1600" dirty="0" err="1"/>
              <a:t>Task.FromResult</a:t>
            </a:r>
            <a:r>
              <a:rPr lang="en-US" sz="1600" dirty="0"/>
              <a:t>(</a:t>
            </a:r>
            <a:r>
              <a:rPr lang="en-US" sz="1600" dirty="0">
                <a:solidFill>
                  <a:schemeClr val="accent1"/>
                </a:solidFill>
              </a:rPr>
              <a:t>new</a:t>
            </a:r>
            <a:r>
              <a:rPr lang="en-US" sz="1600" dirty="0"/>
              <a:t> </a:t>
            </a:r>
            <a:r>
              <a:rPr lang="en-US" sz="1600" dirty="0" err="1"/>
              <a:t>ExampleResponse</a:t>
            </a:r>
            <a:r>
              <a:rPr lang="en-US" sz="1600" dirty="0"/>
              <a:t>());</a:t>
            </a:r>
          </a:p>
          <a:p>
            <a:r>
              <a:rPr lang="en-US" sz="1600" dirty="0"/>
              <a:t>}</a:t>
            </a:r>
          </a:p>
        </p:txBody>
      </p:sp>
    </p:spTree>
    <p:extLst>
      <p:ext uri="{BB962C8B-B14F-4D97-AF65-F5344CB8AC3E}">
        <p14:creationId xmlns:p14="http://schemas.microsoft.com/office/powerpoint/2010/main" val="223548473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C43CC-F883-4972-B0BC-56B28A2755ED}"/>
              </a:ext>
            </a:extLst>
          </p:cNvPr>
          <p:cNvSpPr>
            <a:spLocks noGrp="1"/>
          </p:cNvSpPr>
          <p:nvPr>
            <p:ph type="title"/>
          </p:nvPr>
        </p:nvSpPr>
        <p:spPr/>
        <p:txBody>
          <a:bodyPr/>
          <a:lstStyle/>
          <a:p>
            <a:r>
              <a:rPr lang="en-US" dirty="0"/>
              <a:t>Call gRPC services with a .NET client</a:t>
            </a:r>
          </a:p>
        </p:txBody>
      </p:sp>
      <p:sp>
        <p:nvSpPr>
          <p:cNvPr id="3" name="Content Placeholder 2">
            <a:extLst>
              <a:ext uri="{FF2B5EF4-FFF2-40B4-BE49-F238E27FC236}">
                <a16:creationId xmlns:a16="http://schemas.microsoft.com/office/drawing/2014/main" id="{3E30A886-804A-4754-B106-78F967655B6B}"/>
              </a:ext>
            </a:extLst>
          </p:cNvPr>
          <p:cNvSpPr>
            <a:spLocks noGrp="1"/>
          </p:cNvSpPr>
          <p:nvPr>
            <p:ph sz="quarter" idx="10"/>
          </p:nvPr>
        </p:nvSpPr>
        <p:spPr>
          <a:xfrm>
            <a:off x="584200" y="1435100"/>
            <a:ext cx="11018838" cy="4912114"/>
          </a:xfrm>
        </p:spPr>
        <p:txBody>
          <a:bodyPr/>
          <a:lstStyle/>
          <a:p>
            <a:r>
              <a:rPr lang="en-US" sz="2000" dirty="0"/>
              <a:t>gRPC clients are concrete client types that are </a:t>
            </a:r>
            <a:r>
              <a:rPr lang="en-US" sz="2000" dirty="0">
                <a:hlinkClick r:id="rId2"/>
              </a:rPr>
              <a:t>generated from *.proto files</a:t>
            </a:r>
            <a:r>
              <a:rPr lang="en-US" sz="2000" dirty="0"/>
              <a:t>. The concrete gRPC client has methods that translate to the gRPC service in the *.proto file.</a:t>
            </a:r>
          </a:p>
          <a:p>
            <a:endParaRPr lang="en-US" dirty="0"/>
          </a:p>
          <a:p>
            <a:endParaRPr lang="en-US" dirty="0"/>
          </a:p>
          <a:p>
            <a:endParaRPr lang="en-US" dirty="0"/>
          </a:p>
          <a:p>
            <a:endParaRPr lang="en-US" dirty="0"/>
          </a:p>
          <a:p>
            <a:endParaRPr lang="en-US" dirty="0"/>
          </a:p>
          <a:p>
            <a:endParaRPr lang="en-US" dirty="0"/>
          </a:p>
          <a:p>
            <a:endParaRPr lang="en-US" dirty="0"/>
          </a:p>
          <a:p>
            <a:r>
              <a:rPr lang="en-US" sz="2000" dirty="0"/>
              <a:t>A gRPC client is created using a channel, which represents a long-lived connection to a gRPC service. A channel can be created using </a:t>
            </a:r>
            <a:r>
              <a:rPr lang="en-US" sz="2000" b="1" dirty="0" err="1"/>
              <a:t>GrpcChannel.ForAddress</a:t>
            </a:r>
            <a:r>
              <a:rPr lang="en-US" sz="2000" dirty="0"/>
              <a:t>.</a:t>
            </a:r>
          </a:p>
        </p:txBody>
      </p:sp>
      <p:sp>
        <p:nvSpPr>
          <p:cNvPr id="5" name="TextBox 4">
            <a:extLst>
              <a:ext uri="{FF2B5EF4-FFF2-40B4-BE49-F238E27FC236}">
                <a16:creationId xmlns:a16="http://schemas.microsoft.com/office/drawing/2014/main" id="{5991FCD7-E793-4E2A-B199-FDA245CC2F2C}"/>
              </a:ext>
            </a:extLst>
          </p:cNvPr>
          <p:cNvSpPr txBox="1"/>
          <p:nvPr/>
        </p:nvSpPr>
        <p:spPr>
          <a:xfrm>
            <a:off x="1250462" y="2675931"/>
            <a:ext cx="9652000" cy="1754326"/>
          </a:xfrm>
          <a:prstGeom prst="rect">
            <a:avLst/>
          </a:prstGeom>
          <a:noFill/>
        </p:spPr>
        <p:txBody>
          <a:bodyPr wrap="square">
            <a:spAutoFit/>
          </a:bodyPr>
          <a:lstStyle/>
          <a:p>
            <a:r>
              <a:rPr lang="en-US" sz="1800" dirty="0">
                <a:solidFill>
                  <a:srgbClr val="0070C0"/>
                </a:solidFill>
              </a:rPr>
              <a:t>var</a:t>
            </a:r>
            <a:r>
              <a:rPr lang="en-US" sz="1800" dirty="0"/>
              <a:t> channel = </a:t>
            </a:r>
            <a:r>
              <a:rPr lang="en-US" sz="1800" dirty="0" err="1"/>
              <a:t>GrpcChannel.ForAddress</a:t>
            </a:r>
            <a:r>
              <a:rPr lang="en-US" sz="1800" dirty="0"/>
              <a:t>(</a:t>
            </a:r>
            <a:r>
              <a:rPr lang="en-US" sz="1800" dirty="0">
                <a:solidFill>
                  <a:srgbClr val="C00000"/>
                </a:solidFill>
              </a:rPr>
              <a:t>"https://localhost:5001"</a:t>
            </a:r>
            <a:r>
              <a:rPr lang="en-US" sz="1800" dirty="0"/>
              <a:t>);</a:t>
            </a:r>
          </a:p>
          <a:p>
            <a:r>
              <a:rPr lang="en-US" sz="1800" dirty="0">
                <a:solidFill>
                  <a:srgbClr val="0070C0"/>
                </a:solidFill>
              </a:rPr>
              <a:t>var</a:t>
            </a:r>
            <a:r>
              <a:rPr lang="en-US" sz="1800" dirty="0"/>
              <a:t> client = </a:t>
            </a:r>
            <a:r>
              <a:rPr lang="en-US" sz="1800" dirty="0">
                <a:solidFill>
                  <a:srgbClr val="0070C0"/>
                </a:solidFill>
              </a:rPr>
              <a:t>new</a:t>
            </a:r>
            <a:r>
              <a:rPr lang="en-US" sz="1800" dirty="0"/>
              <a:t> </a:t>
            </a:r>
            <a:r>
              <a:rPr lang="en-US" sz="1800" dirty="0" err="1"/>
              <a:t>Greeter.GreeterClient</a:t>
            </a:r>
            <a:r>
              <a:rPr lang="en-US" sz="1800" dirty="0"/>
              <a:t>(channel);</a:t>
            </a:r>
          </a:p>
          <a:p>
            <a:endParaRPr lang="en-US" sz="1800" dirty="0"/>
          </a:p>
          <a:p>
            <a:r>
              <a:rPr lang="en-US" sz="1800" dirty="0">
                <a:solidFill>
                  <a:srgbClr val="0070C0"/>
                </a:solidFill>
              </a:rPr>
              <a:t>var</a:t>
            </a:r>
            <a:r>
              <a:rPr lang="en-US" sz="1800" dirty="0"/>
              <a:t> response = </a:t>
            </a:r>
            <a:r>
              <a:rPr lang="en-US" sz="1800" dirty="0">
                <a:solidFill>
                  <a:srgbClr val="0070C0"/>
                </a:solidFill>
              </a:rPr>
              <a:t>await</a:t>
            </a:r>
            <a:r>
              <a:rPr lang="en-US" sz="1800" dirty="0"/>
              <a:t> </a:t>
            </a:r>
            <a:r>
              <a:rPr lang="en-US" sz="1800" dirty="0" err="1"/>
              <a:t>client.SayHelloAsync</a:t>
            </a:r>
            <a:r>
              <a:rPr lang="en-US" sz="1800" dirty="0"/>
              <a:t>(</a:t>
            </a:r>
            <a:r>
              <a:rPr lang="en-US" sz="1800" dirty="0">
                <a:solidFill>
                  <a:srgbClr val="0070C0"/>
                </a:solidFill>
              </a:rPr>
              <a:t>new</a:t>
            </a:r>
            <a:r>
              <a:rPr lang="en-US" sz="1800" dirty="0"/>
              <a:t> </a:t>
            </a:r>
            <a:r>
              <a:rPr lang="en-US" sz="1800" dirty="0" err="1"/>
              <a:t>HelloRequest</a:t>
            </a:r>
            <a:r>
              <a:rPr lang="en-US" sz="1800" dirty="0"/>
              <a:t> { Name = </a:t>
            </a:r>
            <a:r>
              <a:rPr lang="en-US" sz="1800" dirty="0">
                <a:solidFill>
                  <a:srgbClr val="C00000"/>
                </a:solidFill>
              </a:rPr>
              <a:t>"World"</a:t>
            </a:r>
            <a:r>
              <a:rPr lang="en-US" sz="1800" dirty="0"/>
              <a:t> });</a:t>
            </a:r>
          </a:p>
          <a:p>
            <a:endParaRPr lang="en-US" sz="1800" dirty="0"/>
          </a:p>
          <a:p>
            <a:r>
              <a:rPr lang="en-US" sz="1800" dirty="0" err="1"/>
              <a:t>Console.WriteLine</a:t>
            </a:r>
            <a:r>
              <a:rPr lang="en-US" sz="1800" dirty="0"/>
              <a:t>(</a:t>
            </a:r>
            <a:r>
              <a:rPr lang="en-US" sz="1800" dirty="0" err="1"/>
              <a:t>response.Message</a:t>
            </a:r>
            <a:r>
              <a:rPr lang="en-US" sz="1800" dirty="0"/>
              <a:t>);</a:t>
            </a:r>
          </a:p>
        </p:txBody>
      </p:sp>
    </p:spTree>
    <p:extLst>
      <p:ext uri="{BB962C8B-B14F-4D97-AF65-F5344CB8AC3E}">
        <p14:creationId xmlns:p14="http://schemas.microsoft.com/office/powerpoint/2010/main" val="223829677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EA9E-838D-4688-9A64-EE3396AD8340}"/>
              </a:ext>
            </a:extLst>
          </p:cNvPr>
          <p:cNvSpPr>
            <a:spLocks noGrp="1"/>
          </p:cNvSpPr>
          <p:nvPr>
            <p:ph type="title"/>
          </p:nvPr>
        </p:nvSpPr>
        <p:spPr/>
        <p:txBody>
          <a:bodyPr/>
          <a:lstStyle/>
          <a:p>
            <a:r>
              <a:rPr lang="en-US" dirty="0"/>
              <a:t>Configure </a:t>
            </a:r>
            <a:r>
              <a:rPr lang="en-US" dirty="0" err="1"/>
              <a:t>gRPC</a:t>
            </a:r>
            <a:r>
              <a:rPr lang="en-US" dirty="0"/>
              <a:t> client</a:t>
            </a:r>
          </a:p>
        </p:txBody>
      </p:sp>
      <p:sp>
        <p:nvSpPr>
          <p:cNvPr id="3" name="Content Placeholder 2">
            <a:extLst>
              <a:ext uri="{FF2B5EF4-FFF2-40B4-BE49-F238E27FC236}">
                <a16:creationId xmlns:a16="http://schemas.microsoft.com/office/drawing/2014/main" id="{73B9C210-202A-4BE7-BAB9-71520AFC1B78}"/>
              </a:ext>
            </a:extLst>
          </p:cNvPr>
          <p:cNvSpPr>
            <a:spLocks noGrp="1"/>
          </p:cNvSpPr>
          <p:nvPr>
            <p:ph sz="quarter" idx="10"/>
          </p:nvPr>
        </p:nvSpPr>
        <p:spPr>
          <a:xfrm>
            <a:off x="584200" y="1435100"/>
            <a:ext cx="11018838" cy="2462213"/>
          </a:xfrm>
        </p:spPr>
        <p:txBody>
          <a:bodyPr/>
          <a:lstStyle/>
          <a:p>
            <a:r>
              <a:rPr lang="en-US" sz="2000" dirty="0"/>
              <a:t>A channel represents a long-lived connection to a </a:t>
            </a:r>
            <a:r>
              <a:rPr lang="en-US" sz="2000" dirty="0" err="1"/>
              <a:t>gRPC</a:t>
            </a:r>
            <a:r>
              <a:rPr lang="en-US" sz="2000" dirty="0"/>
              <a:t> service. </a:t>
            </a:r>
          </a:p>
          <a:p>
            <a:r>
              <a:rPr lang="en-US" sz="2000" dirty="0"/>
              <a:t>When a channel is created, it's configured with options related to calling a service. </a:t>
            </a:r>
          </a:p>
          <a:p>
            <a:endParaRPr lang="en-US" sz="2000" dirty="0"/>
          </a:p>
          <a:p>
            <a:r>
              <a:rPr lang="en-US" sz="2000" dirty="0"/>
              <a:t>For example, the HttpClient used to make calls, the maximum send and receive message size, and logging can be specified on </a:t>
            </a:r>
            <a:r>
              <a:rPr lang="en-US" sz="2000" dirty="0" err="1"/>
              <a:t>GrpcChannelOptions</a:t>
            </a:r>
            <a:r>
              <a:rPr lang="en-US" sz="2000" dirty="0"/>
              <a:t> and used with </a:t>
            </a:r>
            <a:r>
              <a:rPr lang="en-US" sz="2000" dirty="0" err="1"/>
              <a:t>GrpcChannel.ForAddress</a:t>
            </a:r>
            <a:r>
              <a:rPr lang="en-US" sz="2000" dirty="0"/>
              <a:t>. </a:t>
            </a:r>
          </a:p>
          <a:p>
            <a:endParaRPr lang="en-US" sz="2000" dirty="0"/>
          </a:p>
          <a:p>
            <a:r>
              <a:rPr lang="en-US" sz="2000" dirty="0"/>
              <a:t>For a complete list of options, see </a:t>
            </a:r>
            <a:r>
              <a:rPr lang="en-US" sz="2000" dirty="0">
                <a:hlinkClick r:id="rId2"/>
              </a:rPr>
              <a:t>client configuration options.</a:t>
            </a:r>
            <a:endParaRPr lang="en-US" sz="2000" dirty="0"/>
          </a:p>
        </p:txBody>
      </p:sp>
    </p:spTree>
    <p:extLst>
      <p:ext uri="{BB962C8B-B14F-4D97-AF65-F5344CB8AC3E}">
        <p14:creationId xmlns:p14="http://schemas.microsoft.com/office/powerpoint/2010/main" val="82539315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EA9E-838D-4688-9A64-EE3396AD8340}"/>
              </a:ext>
            </a:extLst>
          </p:cNvPr>
          <p:cNvSpPr>
            <a:spLocks noGrp="1"/>
          </p:cNvSpPr>
          <p:nvPr>
            <p:ph type="title"/>
          </p:nvPr>
        </p:nvSpPr>
        <p:spPr/>
        <p:txBody>
          <a:bodyPr/>
          <a:lstStyle/>
          <a:p>
            <a:r>
              <a:rPr lang="en-US" dirty="0"/>
              <a:t>Configure services options</a:t>
            </a:r>
          </a:p>
        </p:txBody>
      </p:sp>
      <p:graphicFrame>
        <p:nvGraphicFramePr>
          <p:cNvPr id="6" name="Table 6">
            <a:extLst>
              <a:ext uri="{FF2B5EF4-FFF2-40B4-BE49-F238E27FC236}">
                <a16:creationId xmlns:a16="http://schemas.microsoft.com/office/drawing/2014/main" id="{0C077E03-92D8-4C27-A7E1-F814C01D5E29}"/>
              </a:ext>
            </a:extLst>
          </p:cNvPr>
          <p:cNvGraphicFramePr>
            <a:graphicFrameLocks noGrp="1"/>
          </p:cNvGraphicFramePr>
          <p:nvPr>
            <p:ph sz="quarter" idx="10"/>
            <p:extLst>
              <p:ext uri="{D42A27DB-BD31-4B8C-83A1-F6EECF244321}">
                <p14:modId xmlns:p14="http://schemas.microsoft.com/office/powerpoint/2010/main" val="872370464"/>
              </p:ext>
            </p:extLst>
          </p:nvPr>
        </p:nvGraphicFramePr>
        <p:xfrm>
          <a:off x="584200" y="1435100"/>
          <a:ext cx="11018838" cy="5359400"/>
        </p:xfrm>
        <a:graphic>
          <a:graphicData uri="http://schemas.openxmlformats.org/drawingml/2006/table">
            <a:tbl>
              <a:tblPr firstRow="1" bandRow="1">
                <a:tableStyleId>{5C22544A-7EE6-4342-B048-85BDC9FD1C3A}</a:tableStyleId>
              </a:tblPr>
              <a:tblGrid>
                <a:gridCol w="3672946">
                  <a:extLst>
                    <a:ext uri="{9D8B030D-6E8A-4147-A177-3AD203B41FA5}">
                      <a16:colId xmlns:a16="http://schemas.microsoft.com/office/drawing/2014/main" val="1862555994"/>
                    </a:ext>
                  </a:extLst>
                </a:gridCol>
                <a:gridCol w="3672946">
                  <a:extLst>
                    <a:ext uri="{9D8B030D-6E8A-4147-A177-3AD203B41FA5}">
                      <a16:colId xmlns:a16="http://schemas.microsoft.com/office/drawing/2014/main" val="2992678466"/>
                    </a:ext>
                  </a:extLst>
                </a:gridCol>
                <a:gridCol w="3672946">
                  <a:extLst>
                    <a:ext uri="{9D8B030D-6E8A-4147-A177-3AD203B41FA5}">
                      <a16:colId xmlns:a16="http://schemas.microsoft.com/office/drawing/2014/main" val="862166698"/>
                    </a:ext>
                  </a:extLst>
                </a:gridCol>
              </a:tblGrid>
              <a:tr h="370840">
                <a:tc>
                  <a:txBody>
                    <a:bodyPr/>
                    <a:lstStyle/>
                    <a:p>
                      <a:pPr algn="l" fontAlgn="t"/>
                      <a:r>
                        <a:rPr lang="en-US" sz="900" baseline="0" dirty="0">
                          <a:effectLst/>
                        </a:rPr>
                        <a:t>Option</a:t>
                      </a:r>
                    </a:p>
                  </a:txBody>
                  <a:tcPr/>
                </a:tc>
                <a:tc>
                  <a:txBody>
                    <a:bodyPr/>
                    <a:lstStyle/>
                    <a:p>
                      <a:pPr algn="l" fontAlgn="t"/>
                      <a:r>
                        <a:rPr lang="en-US" sz="900" baseline="0">
                          <a:effectLst/>
                        </a:rPr>
                        <a:t>Default Value</a:t>
                      </a:r>
                    </a:p>
                  </a:txBody>
                  <a:tcPr/>
                </a:tc>
                <a:tc>
                  <a:txBody>
                    <a:bodyPr/>
                    <a:lstStyle/>
                    <a:p>
                      <a:pPr algn="l" fontAlgn="t"/>
                      <a:r>
                        <a:rPr lang="en-US" sz="900" baseline="0" dirty="0">
                          <a:effectLst/>
                        </a:rPr>
                        <a:t>Description</a:t>
                      </a:r>
                    </a:p>
                  </a:txBody>
                  <a:tcPr/>
                </a:tc>
                <a:extLst>
                  <a:ext uri="{0D108BD9-81ED-4DB2-BD59-A6C34878D82A}">
                    <a16:rowId xmlns:a16="http://schemas.microsoft.com/office/drawing/2014/main" val="3059973256"/>
                  </a:ext>
                </a:extLst>
              </a:tr>
              <a:tr h="370840">
                <a:tc>
                  <a:txBody>
                    <a:bodyPr/>
                    <a:lstStyle/>
                    <a:p>
                      <a:pPr algn="l" fontAlgn="t"/>
                      <a:r>
                        <a:rPr lang="en-US" sz="900" baseline="0">
                          <a:effectLst/>
                        </a:rPr>
                        <a:t>MaxSendMessageSize</a:t>
                      </a:r>
                    </a:p>
                  </a:txBody>
                  <a:tcPr/>
                </a:tc>
                <a:tc>
                  <a:txBody>
                    <a:bodyPr/>
                    <a:lstStyle/>
                    <a:p>
                      <a:pPr algn="l" fontAlgn="t"/>
                      <a:r>
                        <a:rPr lang="en-US" sz="900" baseline="0">
                          <a:effectLst/>
                        </a:rPr>
                        <a:t>null</a:t>
                      </a:r>
                    </a:p>
                  </a:txBody>
                  <a:tcPr/>
                </a:tc>
                <a:tc>
                  <a:txBody>
                    <a:bodyPr/>
                    <a:lstStyle/>
                    <a:p>
                      <a:pPr algn="l" fontAlgn="t"/>
                      <a:r>
                        <a:rPr lang="en-US" sz="900" baseline="0">
                          <a:effectLst/>
                        </a:rPr>
                        <a:t>The maximum message size in bytes that can be sent from the server. Attempting to send a message that exceeds the configured maximum message size results in an exception. When set to null, the message size is unlimited.</a:t>
                      </a:r>
                    </a:p>
                  </a:txBody>
                  <a:tcPr/>
                </a:tc>
                <a:extLst>
                  <a:ext uri="{0D108BD9-81ED-4DB2-BD59-A6C34878D82A}">
                    <a16:rowId xmlns:a16="http://schemas.microsoft.com/office/drawing/2014/main" val="2161381863"/>
                  </a:ext>
                </a:extLst>
              </a:tr>
              <a:tr h="370840">
                <a:tc>
                  <a:txBody>
                    <a:bodyPr/>
                    <a:lstStyle/>
                    <a:p>
                      <a:pPr algn="l" fontAlgn="t"/>
                      <a:r>
                        <a:rPr lang="en-US" sz="900" baseline="0">
                          <a:effectLst/>
                        </a:rPr>
                        <a:t>MaxReceiveMessageSize</a:t>
                      </a:r>
                    </a:p>
                  </a:txBody>
                  <a:tcPr/>
                </a:tc>
                <a:tc>
                  <a:txBody>
                    <a:bodyPr/>
                    <a:lstStyle/>
                    <a:p>
                      <a:pPr algn="l" fontAlgn="t"/>
                      <a:r>
                        <a:rPr lang="en-US" sz="900" baseline="0">
                          <a:effectLst/>
                        </a:rPr>
                        <a:t>4 MB</a:t>
                      </a:r>
                    </a:p>
                  </a:txBody>
                  <a:tcPr/>
                </a:tc>
                <a:tc>
                  <a:txBody>
                    <a:bodyPr/>
                    <a:lstStyle/>
                    <a:p>
                      <a:pPr algn="l" fontAlgn="t"/>
                      <a:r>
                        <a:rPr lang="en-US" sz="900" baseline="0">
                          <a:effectLst/>
                        </a:rPr>
                        <a:t>The maximum message size in bytes that can be received by the server. If the server receives a message that exceeds this limit, it throws an exception. Increasing this value allows the server to receive larger messages, but can negatively impact memory consumption. When set to null, the message size is unlimited.</a:t>
                      </a:r>
                    </a:p>
                  </a:txBody>
                  <a:tcPr/>
                </a:tc>
                <a:extLst>
                  <a:ext uri="{0D108BD9-81ED-4DB2-BD59-A6C34878D82A}">
                    <a16:rowId xmlns:a16="http://schemas.microsoft.com/office/drawing/2014/main" val="911767187"/>
                  </a:ext>
                </a:extLst>
              </a:tr>
              <a:tr h="370840">
                <a:tc>
                  <a:txBody>
                    <a:bodyPr/>
                    <a:lstStyle/>
                    <a:p>
                      <a:pPr algn="l" fontAlgn="t"/>
                      <a:r>
                        <a:rPr lang="en-US" sz="900" baseline="0">
                          <a:effectLst/>
                        </a:rPr>
                        <a:t>EnableDetailedErrors</a:t>
                      </a:r>
                    </a:p>
                  </a:txBody>
                  <a:tcPr/>
                </a:tc>
                <a:tc>
                  <a:txBody>
                    <a:bodyPr/>
                    <a:lstStyle/>
                    <a:p>
                      <a:pPr algn="l" fontAlgn="t"/>
                      <a:r>
                        <a:rPr lang="en-US" sz="900" baseline="0">
                          <a:effectLst/>
                        </a:rPr>
                        <a:t>false</a:t>
                      </a:r>
                    </a:p>
                  </a:txBody>
                  <a:tcPr/>
                </a:tc>
                <a:tc>
                  <a:txBody>
                    <a:bodyPr/>
                    <a:lstStyle/>
                    <a:p>
                      <a:pPr algn="l" fontAlgn="t"/>
                      <a:r>
                        <a:rPr lang="en-US" sz="900" baseline="0">
                          <a:effectLst/>
                        </a:rPr>
                        <a:t>If true, detailed exception messages are returned to clients when an exception is thrown in a service method. The default is false. Setting EnableDetailedErrors to true can leak sensitive information.</a:t>
                      </a:r>
                    </a:p>
                  </a:txBody>
                  <a:tcPr/>
                </a:tc>
                <a:extLst>
                  <a:ext uri="{0D108BD9-81ED-4DB2-BD59-A6C34878D82A}">
                    <a16:rowId xmlns:a16="http://schemas.microsoft.com/office/drawing/2014/main" val="2967549375"/>
                  </a:ext>
                </a:extLst>
              </a:tr>
              <a:tr h="370840">
                <a:tc>
                  <a:txBody>
                    <a:bodyPr/>
                    <a:lstStyle/>
                    <a:p>
                      <a:pPr algn="l" fontAlgn="t"/>
                      <a:r>
                        <a:rPr lang="en-US" sz="900" baseline="0">
                          <a:effectLst/>
                        </a:rPr>
                        <a:t>CompressionProviders</a:t>
                      </a:r>
                    </a:p>
                  </a:txBody>
                  <a:tcPr/>
                </a:tc>
                <a:tc>
                  <a:txBody>
                    <a:bodyPr/>
                    <a:lstStyle/>
                    <a:p>
                      <a:pPr algn="l" fontAlgn="t"/>
                      <a:r>
                        <a:rPr lang="en-US" sz="900" baseline="0">
                          <a:effectLst/>
                        </a:rPr>
                        <a:t>gzip</a:t>
                      </a:r>
                    </a:p>
                  </a:txBody>
                  <a:tcPr/>
                </a:tc>
                <a:tc>
                  <a:txBody>
                    <a:bodyPr/>
                    <a:lstStyle/>
                    <a:p>
                      <a:pPr algn="l" fontAlgn="t"/>
                      <a:r>
                        <a:rPr lang="en-US" sz="900" baseline="0">
                          <a:effectLst/>
                        </a:rPr>
                        <a:t>A collection of compression providers used to compress and decompress messages. Custom compression providers can be created and added to the collection. The default configured providers support </a:t>
                      </a:r>
                      <a:r>
                        <a:rPr lang="en-US" sz="900" b="1" baseline="0">
                          <a:effectLst/>
                        </a:rPr>
                        <a:t>gzip</a:t>
                      </a:r>
                      <a:r>
                        <a:rPr lang="en-US" sz="900" baseline="0">
                          <a:effectLst/>
                        </a:rPr>
                        <a:t> compression.</a:t>
                      </a:r>
                    </a:p>
                  </a:txBody>
                  <a:tcPr/>
                </a:tc>
                <a:extLst>
                  <a:ext uri="{0D108BD9-81ED-4DB2-BD59-A6C34878D82A}">
                    <a16:rowId xmlns:a16="http://schemas.microsoft.com/office/drawing/2014/main" val="2372119243"/>
                  </a:ext>
                </a:extLst>
              </a:tr>
              <a:tr h="370840">
                <a:tc>
                  <a:txBody>
                    <a:bodyPr/>
                    <a:lstStyle/>
                    <a:p>
                      <a:pPr algn="l" fontAlgn="t"/>
                      <a:r>
                        <a:rPr lang="en-US" sz="900" baseline="0">
                          <a:effectLst/>
                        </a:rPr>
                        <a:t>ResponseCompressionAlgorithm</a:t>
                      </a:r>
                    </a:p>
                  </a:txBody>
                  <a:tcPr/>
                </a:tc>
                <a:tc>
                  <a:txBody>
                    <a:bodyPr/>
                    <a:lstStyle/>
                    <a:p>
                      <a:pPr algn="l" fontAlgn="t"/>
                      <a:r>
                        <a:rPr lang="en-US" sz="900" baseline="0">
                          <a:effectLst/>
                        </a:rPr>
                        <a:t>null</a:t>
                      </a:r>
                    </a:p>
                  </a:txBody>
                  <a:tcPr/>
                </a:tc>
                <a:tc>
                  <a:txBody>
                    <a:bodyPr/>
                    <a:lstStyle/>
                    <a:p>
                      <a:pPr algn="l" fontAlgn="t"/>
                      <a:r>
                        <a:rPr lang="en-US" sz="900" baseline="0">
                          <a:effectLst/>
                        </a:rPr>
                        <a:t>The compression algorithm used to compress messages sent from the server. The algorithm must match a compression provider in CompressionProviders. For the algorithm to compress a response, the client must indicate it supports the algorithm by sending it in the </a:t>
                      </a:r>
                      <a:r>
                        <a:rPr lang="en-US" sz="900" b="1" baseline="0">
                          <a:effectLst/>
                        </a:rPr>
                        <a:t>grpc-accept-encoding</a:t>
                      </a:r>
                      <a:r>
                        <a:rPr lang="en-US" sz="900" baseline="0">
                          <a:effectLst/>
                        </a:rPr>
                        <a:t> header.</a:t>
                      </a:r>
                    </a:p>
                  </a:txBody>
                  <a:tcPr/>
                </a:tc>
                <a:extLst>
                  <a:ext uri="{0D108BD9-81ED-4DB2-BD59-A6C34878D82A}">
                    <a16:rowId xmlns:a16="http://schemas.microsoft.com/office/drawing/2014/main" val="2180307314"/>
                  </a:ext>
                </a:extLst>
              </a:tr>
              <a:tr h="370840">
                <a:tc>
                  <a:txBody>
                    <a:bodyPr/>
                    <a:lstStyle/>
                    <a:p>
                      <a:pPr algn="l" fontAlgn="t"/>
                      <a:r>
                        <a:rPr lang="en-US" sz="900" baseline="0">
                          <a:effectLst/>
                        </a:rPr>
                        <a:t>ResponseCompressionLevel</a:t>
                      </a:r>
                    </a:p>
                  </a:txBody>
                  <a:tcPr/>
                </a:tc>
                <a:tc>
                  <a:txBody>
                    <a:bodyPr/>
                    <a:lstStyle/>
                    <a:p>
                      <a:pPr algn="l" fontAlgn="t"/>
                      <a:r>
                        <a:rPr lang="en-US" sz="900" baseline="0">
                          <a:effectLst/>
                        </a:rPr>
                        <a:t>null</a:t>
                      </a:r>
                    </a:p>
                  </a:txBody>
                  <a:tcPr/>
                </a:tc>
                <a:tc>
                  <a:txBody>
                    <a:bodyPr/>
                    <a:lstStyle/>
                    <a:p>
                      <a:pPr algn="l" fontAlgn="t"/>
                      <a:r>
                        <a:rPr lang="en-US" sz="900" baseline="0">
                          <a:effectLst/>
                        </a:rPr>
                        <a:t>The compress level used to compress messages sent from the server.</a:t>
                      </a:r>
                    </a:p>
                  </a:txBody>
                  <a:tcPr/>
                </a:tc>
                <a:extLst>
                  <a:ext uri="{0D108BD9-81ED-4DB2-BD59-A6C34878D82A}">
                    <a16:rowId xmlns:a16="http://schemas.microsoft.com/office/drawing/2014/main" val="1067713804"/>
                  </a:ext>
                </a:extLst>
              </a:tr>
              <a:tr h="370840">
                <a:tc>
                  <a:txBody>
                    <a:bodyPr/>
                    <a:lstStyle/>
                    <a:p>
                      <a:pPr algn="l" fontAlgn="t"/>
                      <a:r>
                        <a:rPr lang="en-US" sz="900" baseline="0">
                          <a:effectLst/>
                        </a:rPr>
                        <a:t>Interceptors</a:t>
                      </a:r>
                    </a:p>
                  </a:txBody>
                  <a:tcPr/>
                </a:tc>
                <a:tc>
                  <a:txBody>
                    <a:bodyPr/>
                    <a:lstStyle/>
                    <a:p>
                      <a:pPr algn="l" fontAlgn="t"/>
                      <a:r>
                        <a:rPr lang="en-US" sz="900" baseline="0">
                          <a:effectLst/>
                        </a:rPr>
                        <a:t>None</a:t>
                      </a:r>
                    </a:p>
                  </a:txBody>
                  <a:tcPr/>
                </a:tc>
                <a:tc>
                  <a:txBody>
                    <a:bodyPr/>
                    <a:lstStyle/>
                    <a:p>
                      <a:pPr algn="l" fontAlgn="t"/>
                      <a:r>
                        <a:rPr lang="en-US" sz="900" baseline="0">
                          <a:effectLst/>
                        </a:rPr>
                        <a:t>A collection of interceptors that are run with each gRPC call. Interceptors are run in the order they are registered. Globally configured interceptors are run before interceptors configured for a single service. For more information about gRPC interceptors, see </a:t>
                      </a:r>
                      <a:r>
                        <a:rPr lang="en-US" sz="900" u="none" strike="noStrike" baseline="0">
                          <a:effectLst/>
                          <a:hlinkClick r:id="rId2"/>
                        </a:rPr>
                        <a:t>gRPC Interceptors vs. Middleware</a:t>
                      </a:r>
                      <a:r>
                        <a:rPr lang="en-US" sz="900" baseline="0">
                          <a:effectLst/>
                        </a:rPr>
                        <a:t>.</a:t>
                      </a:r>
                    </a:p>
                  </a:txBody>
                  <a:tcPr/>
                </a:tc>
                <a:extLst>
                  <a:ext uri="{0D108BD9-81ED-4DB2-BD59-A6C34878D82A}">
                    <a16:rowId xmlns:a16="http://schemas.microsoft.com/office/drawing/2014/main" val="1735077036"/>
                  </a:ext>
                </a:extLst>
              </a:tr>
              <a:tr h="370840">
                <a:tc>
                  <a:txBody>
                    <a:bodyPr/>
                    <a:lstStyle/>
                    <a:p>
                      <a:pPr algn="l" fontAlgn="t"/>
                      <a:r>
                        <a:rPr lang="en-US" sz="900" baseline="0">
                          <a:effectLst/>
                        </a:rPr>
                        <a:t>IgnoreUnknownServices</a:t>
                      </a:r>
                    </a:p>
                  </a:txBody>
                  <a:tcPr/>
                </a:tc>
                <a:tc>
                  <a:txBody>
                    <a:bodyPr/>
                    <a:lstStyle/>
                    <a:p>
                      <a:pPr algn="l" fontAlgn="t"/>
                      <a:r>
                        <a:rPr lang="en-US" sz="900" baseline="0">
                          <a:effectLst/>
                        </a:rPr>
                        <a:t>false</a:t>
                      </a:r>
                    </a:p>
                  </a:txBody>
                  <a:tcPr/>
                </a:tc>
                <a:tc>
                  <a:txBody>
                    <a:bodyPr/>
                    <a:lstStyle/>
                    <a:p>
                      <a:pPr algn="l" fontAlgn="t"/>
                      <a:r>
                        <a:rPr lang="en-US" sz="900" baseline="0" dirty="0">
                          <a:effectLst/>
                        </a:rPr>
                        <a:t>If true, calls to unknown services and methods don't return an </a:t>
                      </a:r>
                      <a:r>
                        <a:rPr lang="en-US" sz="900" b="1" baseline="0" dirty="0">
                          <a:effectLst/>
                        </a:rPr>
                        <a:t>UNIMPLEMENTED</a:t>
                      </a:r>
                      <a:r>
                        <a:rPr lang="en-US" sz="900" baseline="0" dirty="0">
                          <a:effectLst/>
                        </a:rPr>
                        <a:t> status, and the request passes to the next registered middleware in ASP.NET Core.</a:t>
                      </a:r>
                    </a:p>
                  </a:txBody>
                  <a:tcPr/>
                </a:tc>
                <a:extLst>
                  <a:ext uri="{0D108BD9-81ED-4DB2-BD59-A6C34878D82A}">
                    <a16:rowId xmlns:a16="http://schemas.microsoft.com/office/drawing/2014/main" val="1252504133"/>
                  </a:ext>
                </a:extLst>
              </a:tr>
            </a:tbl>
          </a:graphicData>
        </a:graphic>
      </p:graphicFrame>
    </p:spTree>
    <p:extLst>
      <p:ext uri="{BB962C8B-B14F-4D97-AF65-F5344CB8AC3E}">
        <p14:creationId xmlns:p14="http://schemas.microsoft.com/office/powerpoint/2010/main" val="1202971292"/>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3714CF6683E8041AFD1C5610185BCF7" ma:contentTypeVersion="4" ma:contentTypeDescription="Create a new document." ma:contentTypeScope="" ma:versionID="e6a0ab1c66ba849729ef872f4ca7f797">
  <xsd:schema xmlns:xsd="http://www.w3.org/2001/XMLSchema" xmlns:xs="http://www.w3.org/2001/XMLSchema" xmlns:p="http://schemas.microsoft.com/office/2006/metadata/properties" xmlns:ns2="4724af67-6ca7-4004-8ba4-af13d9fc8dce" xmlns:ns3="7741d717-973a-4876-bbd8-8b1348132c55" targetNamespace="http://schemas.microsoft.com/office/2006/metadata/properties" ma:root="true" ma:fieldsID="a37093aaae4d0666abf1e656a4164c58" ns2:_="" ns3:_="">
    <xsd:import namespace="4724af67-6ca7-4004-8ba4-af13d9fc8dce"/>
    <xsd:import namespace="7741d717-973a-4876-bbd8-8b1348132c5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24af67-6ca7-4004-8ba4-af13d9fc8dc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741d717-973a-4876-bbd8-8b1348132c5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505CEC-A02A-40A9-925B-45E60DE5E51C}">
  <ds:schemaRefs>
    <ds:schemaRef ds:uri="http://schemas.microsoft.com/sharepoint/v3/contenttype/forms"/>
  </ds:schemaRefs>
</ds:datastoreItem>
</file>

<file path=customXml/itemProps2.xml><?xml version="1.0" encoding="utf-8"?>
<ds:datastoreItem xmlns:ds="http://schemas.openxmlformats.org/officeDocument/2006/customXml" ds:itemID="{208C6197-69F6-46EC-9147-C0F969F7BD2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0BA6D4C-91F0-4160-B211-4A7E8A8FBC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24af67-6ca7-4004-8ba4-af13d9fc8dce"/>
    <ds:schemaRef ds:uri="7741d717-973a-4876-bbd8-8b1348132c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brand template-blue</Template>
  <TotalTime>8485</TotalTime>
  <Words>15270</Words>
  <Application>Microsoft Office PowerPoint</Application>
  <PresentationFormat>Widescreen</PresentationFormat>
  <Paragraphs>1759</Paragraphs>
  <Slides>162</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162</vt:i4>
      </vt:variant>
    </vt:vector>
  </HeadingPairs>
  <TitlesOfParts>
    <vt:vector size="173" baseType="lpstr">
      <vt:lpstr>Arial</vt:lpstr>
      <vt:lpstr>Calibri</vt:lpstr>
      <vt:lpstr>Calibri Light</vt:lpstr>
      <vt:lpstr>Consolas</vt:lpstr>
      <vt:lpstr>MarkPro-Bold</vt:lpstr>
      <vt:lpstr>MarkPro-NarrowBook</vt:lpstr>
      <vt:lpstr>Segoe UI</vt:lpstr>
      <vt:lpstr>Segoe UI Semibold</vt:lpstr>
      <vt:lpstr>Wingdings</vt:lpstr>
      <vt:lpstr>White Template</vt:lpstr>
      <vt:lpstr>Custom Design</vt:lpstr>
      <vt:lpstr>Web APIs, gRPC and Kafka on .Net</vt:lpstr>
      <vt:lpstr>Agenda</vt:lpstr>
      <vt:lpstr>“Abstractions should not depend upon details. Details should depend upon abstractions”</vt:lpstr>
      <vt:lpstr>Architecture</vt:lpstr>
      <vt:lpstr>Event Storm</vt:lpstr>
      <vt:lpstr>Bounded Context</vt:lpstr>
      <vt:lpstr>Context Map</vt:lpstr>
      <vt:lpstr>Architecture</vt:lpstr>
      <vt:lpstr>Clean Architecture</vt:lpstr>
      <vt:lpstr>Aggregate Transactional Boundaries</vt:lpstr>
      <vt:lpstr>API Gateway </vt:lpstr>
      <vt:lpstr>Why use gRPC or Web Apis</vt:lpstr>
      <vt:lpstr>Why Kafka?</vt:lpstr>
      <vt:lpstr>Web APIs</vt:lpstr>
      <vt:lpstr>Restful web API design</vt:lpstr>
      <vt:lpstr>What is REST?</vt:lpstr>
      <vt:lpstr>Main Design Principles of RESTful APIs using HTTP</vt:lpstr>
      <vt:lpstr>Main Design Principles of RESTful APIs using HTTP</vt:lpstr>
      <vt:lpstr>Main Design Principles of RESTful APIs using HTTP</vt:lpstr>
      <vt:lpstr>Main Design Principles of RESTful APIs using HTTP</vt:lpstr>
      <vt:lpstr>Main Design Principles of RESTful APIs using HTTP</vt:lpstr>
      <vt:lpstr>Main Design Principles of RESTful APIs using HTTP</vt:lpstr>
      <vt:lpstr>Main Design Principles of RESTful APIs using HTTP</vt:lpstr>
      <vt:lpstr>Organize the API Design Around Resources</vt:lpstr>
      <vt:lpstr>Organize the API Design Around Resources</vt:lpstr>
      <vt:lpstr>Organize the API Design Around Resources</vt:lpstr>
      <vt:lpstr>Organize the API Design Around Resources</vt:lpstr>
      <vt:lpstr>Organize the API Design Around Resources</vt:lpstr>
      <vt:lpstr>Organize the API Design Around Resources</vt:lpstr>
      <vt:lpstr>Organize the API Design Around Resources</vt:lpstr>
      <vt:lpstr>Organize the API Design Around Resources</vt:lpstr>
      <vt:lpstr>Define API operations in terms of HTTP methods</vt:lpstr>
      <vt:lpstr>Define API operations in terms of HTTP methods</vt:lpstr>
      <vt:lpstr>The differences between POST, PUT, and PATCH</vt:lpstr>
      <vt:lpstr>The differences between POST, PUT, and PATCH</vt:lpstr>
      <vt:lpstr>The differences between POST, PUT, and PATCH</vt:lpstr>
      <vt:lpstr>The differences between POST, PUT, and PATCH</vt:lpstr>
      <vt:lpstr>Conform to HTTP semantics</vt:lpstr>
      <vt:lpstr>Media types</vt:lpstr>
      <vt:lpstr>Media types</vt:lpstr>
      <vt:lpstr>Media types</vt:lpstr>
      <vt:lpstr>GET methods</vt:lpstr>
      <vt:lpstr>POST methods</vt:lpstr>
      <vt:lpstr>PATCH methods</vt:lpstr>
      <vt:lpstr>PATCH methods</vt:lpstr>
      <vt:lpstr>PATCH methods</vt:lpstr>
      <vt:lpstr>PATCH methods</vt:lpstr>
      <vt:lpstr>PATCH methods</vt:lpstr>
      <vt:lpstr>DELETE methods</vt:lpstr>
      <vt:lpstr>Asynchronous operations</vt:lpstr>
      <vt:lpstr>Asynchronous operations</vt:lpstr>
      <vt:lpstr>Filter and paginate data</vt:lpstr>
      <vt:lpstr>Filter and paginate data</vt:lpstr>
      <vt:lpstr>Filter and paginate data</vt:lpstr>
      <vt:lpstr>Filter and paginate data</vt:lpstr>
      <vt:lpstr>Support partial responses for large binary resources</vt:lpstr>
      <vt:lpstr>Support partial responses for large binary resources</vt:lpstr>
      <vt:lpstr>Support partial responses for large binary resources</vt:lpstr>
      <vt:lpstr>Support partial responses for large binary resources</vt:lpstr>
      <vt:lpstr>Use HATEOAS to enable navigation to related resources</vt:lpstr>
      <vt:lpstr>Use HATEOAS to enable navigation to related resources</vt:lpstr>
      <vt:lpstr>Use HATEOAS to enable navigation to related resources</vt:lpstr>
      <vt:lpstr>Versioning a RESTful web API</vt:lpstr>
      <vt:lpstr>Versioning a RESTful web API</vt:lpstr>
      <vt:lpstr>No versioning</vt:lpstr>
      <vt:lpstr>No versioning</vt:lpstr>
      <vt:lpstr>URI versioning</vt:lpstr>
      <vt:lpstr>URI versioning</vt:lpstr>
      <vt:lpstr>Query string versioning</vt:lpstr>
      <vt:lpstr>Header versioning</vt:lpstr>
      <vt:lpstr>Media type versioning</vt:lpstr>
      <vt:lpstr>Media type versioning</vt:lpstr>
      <vt:lpstr>Implications on Performance</vt:lpstr>
      <vt:lpstr>Open API Initiative</vt:lpstr>
      <vt:lpstr>Summary</vt:lpstr>
      <vt:lpstr>gRPC Client/Server</vt:lpstr>
      <vt:lpstr>Intro to gRPC</vt:lpstr>
      <vt:lpstr>C# Tooling support for .proto files</vt:lpstr>
      <vt:lpstr>C# Tooling support for .proto files</vt:lpstr>
      <vt:lpstr>gRPC services on ASP.NET Core</vt:lpstr>
      <vt:lpstr>The gRPC service project template</vt:lpstr>
      <vt:lpstr>Endpoints Routing</vt:lpstr>
      <vt:lpstr>Create new gRPC services</vt:lpstr>
      <vt:lpstr>Create new gRPC services</vt:lpstr>
      <vt:lpstr>Create new gRPC services</vt:lpstr>
      <vt:lpstr>Create new gRPC services</vt:lpstr>
      <vt:lpstr>Implement gRPC methods</vt:lpstr>
      <vt:lpstr>Unary method</vt:lpstr>
      <vt:lpstr>Unary method</vt:lpstr>
      <vt:lpstr>Server streaming method</vt:lpstr>
      <vt:lpstr>Server streaming method</vt:lpstr>
      <vt:lpstr>Client streaming method</vt:lpstr>
      <vt:lpstr>Client streaming method</vt:lpstr>
      <vt:lpstr>Bi-directional streaming method</vt:lpstr>
      <vt:lpstr>Bi-directional streaming method</vt:lpstr>
      <vt:lpstr>Access gRPC request headers</vt:lpstr>
      <vt:lpstr>Call gRPC services with a .NET client</vt:lpstr>
      <vt:lpstr>Configure gRPC client</vt:lpstr>
      <vt:lpstr>Configure services options</vt:lpstr>
      <vt:lpstr>Configure services options</vt:lpstr>
      <vt:lpstr>Configure client options</vt:lpstr>
      <vt:lpstr>Configure client options</vt:lpstr>
      <vt:lpstr>Configure client options</vt:lpstr>
      <vt:lpstr>Configure TLS</vt:lpstr>
      <vt:lpstr>Kafka Intergration</vt:lpstr>
      <vt:lpstr>What Is Apache Kafka?</vt:lpstr>
      <vt:lpstr>What Are Events?</vt:lpstr>
      <vt:lpstr>Kafka and Events – Key/Value Pairs</vt:lpstr>
      <vt:lpstr>Event Streaming Platform</vt:lpstr>
      <vt:lpstr>Events </vt:lpstr>
      <vt:lpstr>Architecture</vt:lpstr>
      <vt:lpstr>How does it work</vt:lpstr>
      <vt:lpstr>Kafka Client Server</vt:lpstr>
      <vt:lpstr>How does it work</vt:lpstr>
      <vt:lpstr>Admin Client</vt:lpstr>
      <vt:lpstr>Producer</vt:lpstr>
      <vt:lpstr>Producer</vt:lpstr>
      <vt:lpstr>Producer</vt:lpstr>
      <vt:lpstr>Producer and Events</vt:lpstr>
      <vt:lpstr>Partition</vt:lpstr>
      <vt:lpstr>Replication</vt:lpstr>
      <vt:lpstr>Asynchronous send</vt:lpstr>
      <vt:lpstr>Cunsumer</vt:lpstr>
      <vt:lpstr>Offset</vt:lpstr>
      <vt:lpstr>Push vs. Pull</vt:lpstr>
      <vt:lpstr>Push vs. Pull</vt:lpstr>
      <vt:lpstr>Push vs. Pull</vt:lpstr>
      <vt:lpstr>Push vs. Pull</vt:lpstr>
      <vt:lpstr>Push vs. Pull</vt:lpstr>
      <vt:lpstr>Consumer Position</vt:lpstr>
      <vt:lpstr>Consumer Position</vt:lpstr>
      <vt:lpstr>Offset</vt:lpstr>
      <vt:lpstr>Consumer Position</vt:lpstr>
      <vt:lpstr>Consumer Position</vt:lpstr>
      <vt:lpstr>Zero Based Offset </vt:lpstr>
      <vt:lpstr>Consumer Position</vt:lpstr>
      <vt:lpstr>Kafka Producers and Cosumers</vt:lpstr>
      <vt:lpstr>Kafka Broker Scaled</vt:lpstr>
      <vt:lpstr>Topics </vt:lpstr>
      <vt:lpstr>Topics</vt:lpstr>
      <vt:lpstr>PowerPoint Presentation</vt:lpstr>
      <vt:lpstr>Zero Based Offset </vt:lpstr>
      <vt:lpstr>Kafka Record/Message</vt:lpstr>
      <vt:lpstr>Kafka and Events – Key/Value Pairs</vt:lpstr>
      <vt:lpstr>Slide header</vt:lpstr>
      <vt:lpstr>Slide header</vt:lpstr>
      <vt:lpstr>Slide header</vt:lpstr>
      <vt:lpstr>Thank you</vt:lpstr>
      <vt:lpstr>PowerPoint Presentation</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lpstr>Presentation resources</vt:lpstr>
      <vt:lpstr>Section divider title</vt:lpstr>
      <vt:lpstr>Section divider title</vt:lpstr>
      <vt:lpstr>Section divider title</vt:lpstr>
      <vt:lpstr>Section divider title</vt:lpstr>
      <vt:lpstr>Section divider title</vt:lpstr>
      <vt:lpstr>Section divider title</vt:lpstr>
      <vt:lpstr>Section divider title</vt:lpstr>
      <vt:lpstr>Section divider title</vt:lpstr>
      <vt:lpstr>Section divider title</vt:lpstr>
      <vt:lpstr>Section divider title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Tim Oleson</dc:creator>
  <cp:keywords/>
  <dc:description/>
  <cp:lastModifiedBy>Tim Oleson</cp:lastModifiedBy>
  <cp:revision>12</cp:revision>
  <dcterms:created xsi:type="dcterms:W3CDTF">2021-10-27T23:27:37Z</dcterms:created>
  <dcterms:modified xsi:type="dcterms:W3CDTF">2021-11-15T11:35:02Z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0x01010013714CF6683E8041AFD1C5610185BCF7</vt:lpwstr>
  </property>
</Properties>
</file>